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69" r:id="rId5"/>
    <p:sldId id="270" r:id="rId6"/>
    <p:sldId id="278" r:id="rId7"/>
    <p:sldId id="276" r:id="rId8"/>
    <p:sldId id="277" r:id="rId9"/>
    <p:sldId id="272" r:id="rId10"/>
    <p:sldId id="275" r:id="rId11"/>
    <p:sldId id="273" r:id="rId12"/>
    <p:sldId id="274" r:id="rId13"/>
    <p:sldId id="260" r:id="rId14"/>
    <p:sldId id="265" r:id="rId15"/>
    <p:sldId id="279" r:id="rId16"/>
    <p:sldId id="284" r:id="rId17"/>
    <p:sldId id="285" r:id="rId18"/>
    <p:sldId id="287" r:id="rId19"/>
    <p:sldId id="288" r:id="rId20"/>
    <p:sldId id="289"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54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62A896B3-D2B1-1A4C-8E54-36AF7C698A39}"/>
              </a:ext>
            </a:extLst>
          </p:cNvPr>
          <p:cNvSpPr>
            <a:spLocks noGrp="1"/>
          </p:cNvSpPr>
          <p:nvPr>
            <p:ph type="subTitle" idx="1"/>
          </p:nvPr>
        </p:nvSpPr>
        <p:spPr>
          <a:xfrm>
            <a:off x="1524000" y="3810000"/>
            <a:ext cx="7766936" cy="1096899"/>
          </a:xfrm>
        </p:spPr>
        <p:txBody>
          <a:bodyPr>
            <a:noAutofit/>
          </a:bodyPr>
          <a:lstStyle/>
          <a:p>
            <a:r>
              <a:rPr lang="en-US" altLang="zh-CN" sz="3200" b="1" dirty="0">
                <a:solidFill>
                  <a:srgbClr val="002060"/>
                </a:solidFill>
              </a:rPr>
              <a:t>NATIONAL</a:t>
            </a:r>
            <a:r>
              <a:rPr lang="zh-CN" altLang="en-US" sz="3200" b="1" dirty="0">
                <a:solidFill>
                  <a:srgbClr val="002060"/>
                </a:solidFill>
              </a:rPr>
              <a:t> </a:t>
            </a:r>
            <a:r>
              <a:rPr lang="en-US" altLang="zh-CN" sz="3200" b="1" dirty="0">
                <a:solidFill>
                  <a:srgbClr val="002060"/>
                </a:solidFill>
              </a:rPr>
              <a:t>SERVICE</a:t>
            </a:r>
            <a:r>
              <a:rPr lang="zh-CN" altLang="en-US" sz="3200" b="1" dirty="0">
                <a:solidFill>
                  <a:srgbClr val="002060"/>
                </a:solidFill>
              </a:rPr>
              <a:t> </a:t>
            </a:r>
            <a:r>
              <a:rPr lang="en-US" altLang="zh-CN" sz="3200" b="1" dirty="0" smtClean="0">
                <a:solidFill>
                  <a:srgbClr val="002060"/>
                </a:solidFill>
              </a:rPr>
              <a:t>SCHEME</a:t>
            </a:r>
          </a:p>
          <a:p>
            <a:r>
              <a:rPr lang="en-US" sz="3200" dirty="0" smtClean="0">
                <a:solidFill>
                  <a:srgbClr val="002060"/>
                </a:solidFill>
              </a:rPr>
              <a:t>Report of the activities done </a:t>
            </a:r>
          </a:p>
          <a:p>
            <a:r>
              <a:rPr lang="en-US" sz="3200" dirty="0" smtClean="0">
                <a:solidFill>
                  <a:srgbClr val="002060"/>
                </a:solidFill>
              </a:rPr>
              <a:t>During lockdown </a:t>
            </a:r>
            <a:endParaRPr lang="en-US" sz="3200" dirty="0">
              <a:solidFill>
                <a:srgbClr val="002060"/>
              </a:solidFill>
            </a:endParaRPr>
          </a:p>
        </p:txBody>
      </p:sp>
      <p:sp>
        <p:nvSpPr>
          <p:cNvPr id="5" name="Title 4">
            <a:extLst>
              <a:ext uri="{FF2B5EF4-FFF2-40B4-BE49-F238E27FC236}">
                <a16:creationId xmlns:a16="http://schemas.microsoft.com/office/drawing/2014/main" xmlns="" id="{31595F6C-3044-D242-9346-4E92D27D49C3}"/>
              </a:ext>
            </a:extLst>
          </p:cNvPr>
          <p:cNvSpPr>
            <a:spLocks noGrp="1"/>
          </p:cNvSpPr>
          <p:nvPr>
            <p:ph type="ctrTitle"/>
          </p:nvPr>
        </p:nvSpPr>
        <p:spPr>
          <a:xfrm>
            <a:off x="-3838840" y="-95250"/>
            <a:ext cx="12875684" cy="3524250"/>
          </a:xfrm>
        </p:spPr>
        <p:txBody>
          <a:bodyPr/>
          <a:lstStyle/>
          <a:p>
            <a:r>
              <a:rPr lang="zh-CN" altLang="en-US" sz="3600" dirty="0" smtClean="0">
                <a:solidFill>
                  <a:srgbClr val="00B0F0"/>
                </a:solidFill>
              </a:rPr>
              <a:t> </a:t>
            </a:r>
            <a:r>
              <a:rPr lang="en-US" altLang="zh-CN" sz="3600" dirty="0">
                <a:solidFill>
                  <a:srgbClr val="00B0F0"/>
                </a:solidFill>
              </a:rPr>
              <a:t>UNIVERSITY</a:t>
            </a:r>
            <a:r>
              <a:rPr lang="zh-CN" altLang="en-US" sz="3600" dirty="0">
                <a:solidFill>
                  <a:srgbClr val="00B0F0"/>
                </a:solidFill>
              </a:rPr>
              <a:t> </a:t>
            </a:r>
            <a:r>
              <a:rPr lang="en-US" altLang="zh-CN" sz="3600" dirty="0">
                <a:solidFill>
                  <a:srgbClr val="00B0F0"/>
                </a:solidFill>
              </a:rPr>
              <a:t>COLLEGE</a:t>
            </a:r>
            <a:r>
              <a:rPr lang="zh-CN" altLang="en-US" sz="3600" dirty="0">
                <a:solidFill>
                  <a:srgbClr val="00B0F0"/>
                </a:solidFill>
              </a:rPr>
              <a:t> </a:t>
            </a:r>
            <a:r>
              <a:rPr lang="en-US" altLang="zh-CN" sz="3600" dirty="0">
                <a:solidFill>
                  <a:srgbClr val="00B0F0"/>
                </a:solidFill>
              </a:rPr>
              <a:t>FOR</a:t>
            </a:r>
            <a:r>
              <a:rPr lang="zh-CN" altLang="en-US" sz="3600" dirty="0">
                <a:solidFill>
                  <a:srgbClr val="00B0F0"/>
                </a:solidFill>
              </a:rPr>
              <a:t> </a:t>
            </a:r>
            <a:r>
              <a:rPr lang="en-US" altLang="zh-CN" sz="3600" dirty="0" smtClean="0">
                <a:solidFill>
                  <a:srgbClr val="00B0F0"/>
                </a:solidFill>
              </a:rPr>
              <a:t>WOMEN,</a:t>
            </a:r>
            <a:br>
              <a:rPr lang="en-US" altLang="zh-CN" sz="3600" dirty="0" smtClean="0">
                <a:solidFill>
                  <a:srgbClr val="00B0F0"/>
                </a:solidFill>
              </a:rPr>
            </a:br>
            <a:r>
              <a:rPr lang="en-US" altLang="zh-CN" sz="3600" dirty="0" smtClean="0">
                <a:solidFill>
                  <a:srgbClr val="00B0F0"/>
                </a:solidFill>
              </a:rPr>
              <a:t>KOTI,HYDERABAD</a:t>
            </a:r>
            <a:endParaRPr lang="en-US" sz="3600" dirty="0">
              <a:solidFill>
                <a:srgbClr val="00B0F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814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4312"/>
            <a:ext cx="1873489" cy="1524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377582"/>
            <a:ext cx="1567597" cy="1674585"/>
          </a:xfrm>
          <a:prstGeom prst="rect">
            <a:avLst/>
          </a:prstGeom>
        </p:spPr>
      </p:pic>
    </p:spTree>
    <p:extLst>
      <p:ext uri="{BB962C8B-B14F-4D97-AF65-F5344CB8AC3E}">
        <p14:creationId xmlns:p14="http://schemas.microsoft.com/office/powerpoint/2010/main" val="456423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0B224142-0B6D-9040-84AE-58A6F6A48643}"/>
              </a:ext>
            </a:extLst>
          </p:cNvPr>
          <p:cNvPicPr>
            <a:picLocks noChangeAspect="1"/>
          </p:cNvPicPr>
          <p:nvPr/>
        </p:nvPicPr>
        <p:blipFill>
          <a:blip r:embed="rId2"/>
          <a:stretch>
            <a:fillRect/>
          </a:stretch>
        </p:blipFill>
        <p:spPr>
          <a:xfrm>
            <a:off x="370294" y="304800"/>
            <a:ext cx="4323956" cy="3514985"/>
          </a:xfrm>
          <a:prstGeom prst="rect">
            <a:avLst/>
          </a:prstGeom>
        </p:spPr>
      </p:pic>
      <p:pic>
        <p:nvPicPr>
          <p:cNvPr id="3" name="Picture 6">
            <a:extLst>
              <a:ext uri="{FF2B5EF4-FFF2-40B4-BE49-F238E27FC236}">
                <a16:creationId xmlns:a16="http://schemas.microsoft.com/office/drawing/2014/main" xmlns="" id="{48A6BC39-C82A-FF4A-8CC0-5774519FE935}"/>
              </a:ext>
            </a:extLst>
          </p:cNvPr>
          <p:cNvPicPr>
            <a:picLocks noChangeAspect="1"/>
          </p:cNvPicPr>
          <p:nvPr/>
        </p:nvPicPr>
        <p:blipFill>
          <a:blip r:embed="rId3"/>
          <a:stretch>
            <a:fillRect/>
          </a:stretch>
        </p:blipFill>
        <p:spPr>
          <a:xfrm>
            <a:off x="5867400" y="2590800"/>
            <a:ext cx="4752975" cy="3696039"/>
          </a:xfrm>
          <a:prstGeom prst="rect">
            <a:avLst/>
          </a:prstGeom>
        </p:spPr>
      </p:pic>
      <p:sp>
        <p:nvSpPr>
          <p:cNvPr id="4" name="Title 3"/>
          <p:cNvSpPr>
            <a:spLocks noGrp="1"/>
          </p:cNvSpPr>
          <p:nvPr>
            <p:ph type="title"/>
          </p:nvPr>
        </p:nvSpPr>
        <p:spPr>
          <a:xfrm>
            <a:off x="5029200" y="457200"/>
            <a:ext cx="4321002" cy="1320800"/>
          </a:xfrm>
        </p:spPr>
        <p:txBody>
          <a:bodyPr>
            <a:normAutofit/>
          </a:bodyPr>
          <a:lstStyle/>
          <a:p>
            <a:r>
              <a:rPr lang="en-IN" sz="2400" dirty="0" smtClean="0">
                <a:effectLst>
                  <a:outerShdw blurRad="38100" dist="38100" dir="2700000" algn="tl">
                    <a:srgbClr val="000000">
                      <a:alpha val="43137"/>
                    </a:srgbClr>
                  </a:outerShdw>
                </a:effectLst>
                <a:latin typeface="Arial Narrow" pitchFamily="34" charset="0"/>
              </a:rPr>
              <a:t>Masks distribution by second year Volunteers </a:t>
            </a:r>
            <a:r>
              <a:rPr lang="en-IN" sz="2400" dirty="0" err="1" smtClean="0">
                <a:effectLst>
                  <a:outerShdw blurRad="38100" dist="38100" dir="2700000" algn="tl">
                    <a:srgbClr val="000000">
                      <a:alpha val="43137"/>
                    </a:srgbClr>
                  </a:outerShdw>
                </a:effectLst>
                <a:latin typeface="Arial Narrow" pitchFamily="34" charset="0"/>
              </a:rPr>
              <a:t>Srilekha</a:t>
            </a:r>
            <a:r>
              <a:rPr lang="en-IN" sz="2400" dirty="0" smtClean="0">
                <a:effectLst>
                  <a:outerShdw blurRad="38100" dist="38100" dir="2700000" algn="tl">
                    <a:srgbClr val="000000">
                      <a:alpha val="43137"/>
                    </a:srgbClr>
                  </a:outerShdw>
                </a:effectLst>
                <a:latin typeface="Arial Narrow" pitchFamily="34" charset="0"/>
              </a:rPr>
              <a:t> and </a:t>
            </a:r>
            <a:r>
              <a:rPr lang="en-IN" sz="2400" dirty="0" err="1" smtClean="0">
                <a:effectLst>
                  <a:outerShdw blurRad="38100" dist="38100" dir="2700000" algn="tl">
                    <a:srgbClr val="000000">
                      <a:alpha val="43137"/>
                    </a:srgbClr>
                  </a:outerShdw>
                </a:effectLst>
                <a:latin typeface="Arial Narrow" pitchFamily="34" charset="0"/>
              </a:rPr>
              <a:t>Ramani</a:t>
            </a:r>
            <a:r>
              <a:rPr lang="en-IN" sz="2400" dirty="0" smtClean="0">
                <a:effectLst>
                  <a:outerShdw blurRad="38100" dist="38100" dir="2700000" algn="tl">
                    <a:srgbClr val="000000">
                      <a:alpha val="43137"/>
                    </a:srgbClr>
                  </a:outerShdw>
                </a:effectLst>
                <a:latin typeface="Arial Narrow" pitchFamily="34" charset="0"/>
              </a:rPr>
              <a:t> near </a:t>
            </a:r>
            <a:r>
              <a:rPr lang="en-IN" sz="2400" dirty="0" err="1" smtClean="0">
                <a:effectLst>
                  <a:outerShdw blurRad="38100" dist="38100" dir="2700000" algn="tl">
                    <a:srgbClr val="000000">
                      <a:alpha val="43137"/>
                    </a:srgbClr>
                  </a:outerShdw>
                </a:effectLst>
                <a:latin typeface="Arial Narrow" pitchFamily="34" charset="0"/>
              </a:rPr>
              <a:t>Hayatnagar</a:t>
            </a:r>
            <a:r>
              <a:rPr lang="en-IN" sz="2400" dirty="0">
                <a:effectLst>
                  <a:outerShdw blurRad="38100" dist="38100" dir="2700000" algn="tl">
                    <a:srgbClr val="000000">
                      <a:alpha val="43137"/>
                    </a:srgbClr>
                  </a:outerShdw>
                </a:effectLst>
                <a:latin typeface="Arial Narrow" pitchFamily="34" charset="0"/>
              </a:rPr>
              <a:t>.</a:t>
            </a:r>
          </a:p>
        </p:txBody>
      </p:sp>
    </p:spTree>
    <p:extLst>
      <p:ext uri="{BB962C8B-B14F-4D97-AF65-F5344CB8AC3E}">
        <p14:creationId xmlns:p14="http://schemas.microsoft.com/office/powerpoint/2010/main" val="562190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chemeClr val="tx1">
                    <a:lumMod val="95000"/>
                    <a:lumOff val="5000"/>
                  </a:schemeClr>
                </a:solidFill>
                <a:effectLst>
                  <a:outerShdw blurRad="38100" dist="38100" dir="2700000" algn="tl">
                    <a:srgbClr val="000000">
                      <a:alpha val="43137"/>
                    </a:srgbClr>
                  </a:outerShdw>
                </a:effectLst>
              </a:rPr>
              <a:t>   Activity 3: Groceries distribution</a:t>
            </a:r>
            <a:br>
              <a:rPr lang="en-IN" dirty="0" smtClean="0">
                <a:solidFill>
                  <a:schemeClr val="tx1">
                    <a:lumMod val="95000"/>
                    <a:lumOff val="5000"/>
                  </a:schemeClr>
                </a:solidFill>
                <a:effectLst>
                  <a:outerShdw blurRad="38100" dist="38100" dir="2700000" algn="tl">
                    <a:srgbClr val="000000">
                      <a:alpha val="43137"/>
                    </a:srgbClr>
                  </a:outerShdw>
                </a:effectLst>
              </a:rPr>
            </a:br>
            <a:r>
              <a:rPr lang="en-IN" dirty="0">
                <a:solidFill>
                  <a:schemeClr val="tx1">
                    <a:lumMod val="95000"/>
                    <a:lumOff val="5000"/>
                  </a:schemeClr>
                </a:solidFill>
                <a:effectLst>
                  <a:outerShdw blurRad="38100" dist="38100" dir="2700000" algn="tl">
                    <a:srgbClr val="000000">
                      <a:alpha val="43137"/>
                    </a:srgbClr>
                  </a:outerShdw>
                </a:effectLst>
              </a:rPr>
              <a:t> </a:t>
            </a:r>
            <a:r>
              <a:rPr lang="en-IN" dirty="0" smtClean="0">
                <a:solidFill>
                  <a:schemeClr val="tx1">
                    <a:lumMod val="95000"/>
                    <a:lumOff val="5000"/>
                  </a:schemeClr>
                </a:solidFill>
                <a:effectLst>
                  <a:outerShdw blurRad="38100" dist="38100" dir="2700000" algn="tl">
                    <a:srgbClr val="000000">
                      <a:alpha val="43137"/>
                    </a:srgbClr>
                  </a:outerShdw>
                </a:effectLst>
              </a:rPr>
              <a:t>       </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Our first year volunteers </a:t>
            </a:r>
            <a:r>
              <a:rPr lang="en-IN" sz="27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Bhavana</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IN" sz="27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Samreen</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IN" sz="27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Meghana</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distributing groceries in their respective areas.</a:t>
            </a:r>
            <a:r>
              <a:rPr lang="en-IN" sz="2700" dirty="0" smtClean="0">
                <a:solidFill>
                  <a:schemeClr val="tx1">
                    <a:lumMod val="95000"/>
                    <a:lumOff val="5000"/>
                  </a:schemeClr>
                </a:solidFill>
                <a:effectLst>
                  <a:outerShdw blurRad="38100" dist="38100" dir="2700000" algn="tl">
                    <a:srgbClr val="000000">
                      <a:alpha val="43137"/>
                    </a:srgbClr>
                  </a:outerShdw>
                </a:effectLst>
              </a:rPr>
              <a:t> </a:t>
            </a:r>
            <a:endParaRPr lang="en-IN" sz="2700" dirty="0">
              <a:solidFill>
                <a:schemeClr val="tx1">
                  <a:lumMod val="95000"/>
                  <a:lumOff val="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854" b="26762"/>
          <a:stretch/>
        </p:blipFill>
        <p:spPr>
          <a:xfrm>
            <a:off x="457201" y="2819400"/>
            <a:ext cx="2861950" cy="287628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819399"/>
            <a:ext cx="2516881" cy="335584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6855" b="26948"/>
          <a:stretch/>
        </p:blipFill>
        <p:spPr>
          <a:xfrm>
            <a:off x="9372600" y="1973509"/>
            <a:ext cx="2514600" cy="3208091"/>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9530" r="5785" b="19249"/>
          <a:stretch/>
        </p:blipFill>
        <p:spPr>
          <a:xfrm>
            <a:off x="6172200" y="1973509"/>
            <a:ext cx="2895600" cy="4076702"/>
          </a:xfrm>
          <a:prstGeom prst="rect">
            <a:avLst/>
          </a:prstGeom>
        </p:spPr>
      </p:pic>
    </p:spTree>
    <p:extLst>
      <p:ext uri="{BB962C8B-B14F-4D97-AF65-F5344CB8AC3E}">
        <p14:creationId xmlns:p14="http://schemas.microsoft.com/office/powerpoint/2010/main" val="27111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chemeClr val="tx1"/>
                </a:solidFill>
                <a:effectLst>
                  <a:outerShdw blurRad="38100" dist="38100" dir="2700000" algn="tl">
                    <a:srgbClr val="000000">
                      <a:alpha val="43137"/>
                    </a:srgbClr>
                  </a:outerShdw>
                </a:effectLst>
              </a:rPr>
              <a:t>   Activity 4: </a:t>
            </a:r>
            <a:r>
              <a:rPr lang="en-IN" dirty="0" err="1" smtClean="0">
                <a:solidFill>
                  <a:schemeClr val="tx1"/>
                </a:solidFill>
                <a:effectLst>
                  <a:outerShdw blurRad="38100" dist="38100" dir="2700000" algn="tl">
                    <a:srgbClr val="000000">
                      <a:alpha val="43137"/>
                    </a:srgbClr>
                  </a:outerShdw>
                </a:effectLst>
              </a:rPr>
              <a:t>Deepothsav</a:t>
            </a:r>
            <a:r>
              <a:rPr lang="en-IN" dirty="0" smtClean="0">
                <a:solidFill>
                  <a:schemeClr val="tx1"/>
                </a:solidFill>
                <a:effectLst>
                  <a:outerShdw blurRad="38100" dist="38100" dir="2700000" algn="tl">
                    <a:srgbClr val="000000">
                      <a:alpha val="43137"/>
                    </a:srgbClr>
                  </a:outerShdw>
                </a:effectLst>
              </a:rPr>
              <a:t> (lightening </a:t>
            </a:r>
            <a:r>
              <a:rPr lang="en-IN" dirty="0" err="1" smtClean="0">
                <a:solidFill>
                  <a:schemeClr val="tx1"/>
                </a:solidFill>
                <a:effectLst>
                  <a:outerShdw blurRad="38100" dist="38100" dir="2700000" algn="tl">
                    <a:srgbClr val="000000">
                      <a:alpha val="43137"/>
                    </a:srgbClr>
                  </a:outerShdw>
                </a:effectLst>
              </a:rPr>
              <a:t>dias</a:t>
            </a:r>
            <a:r>
              <a:rPr lang="en-IN" dirty="0" smtClean="0">
                <a:solidFill>
                  <a:schemeClr val="tx1"/>
                </a:solidFill>
                <a:effectLst>
                  <a:outerShdw blurRad="38100" dist="38100" dir="2700000" algn="tl">
                    <a:srgbClr val="000000">
                      <a:alpha val="43137"/>
                    </a:srgbClr>
                  </a:outerShdw>
                </a:effectLst>
              </a:rPr>
              <a:t>)</a:t>
            </a:r>
            <a:br>
              <a:rPr lang="en-IN" dirty="0" smtClean="0">
                <a:solidFill>
                  <a:schemeClr val="tx1"/>
                </a:solidFill>
                <a:effectLst>
                  <a:outerShdw blurRad="38100" dist="38100" dir="2700000" algn="tl">
                    <a:srgbClr val="000000">
                      <a:alpha val="43137"/>
                    </a:srgbClr>
                  </a:outerShdw>
                </a:effectLst>
              </a:rPr>
            </a:br>
            <a:endParaRPr lang="en-IN" dirty="0">
              <a:solidFill>
                <a:schemeClr val="tx1"/>
              </a:solidFill>
              <a:effectLst>
                <a:outerShdw blurRad="38100" dist="38100" dir="2700000" algn="tl">
                  <a:srgbClr val="000000">
                    <a:alpha val="43137"/>
                  </a:srgbClr>
                </a:outerShdw>
              </a:effectLst>
            </a:endParaRPr>
          </a:p>
        </p:txBody>
      </p:sp>
      <p:pic>
        <p:nvPicPr>
          <p:cNvPr id="3" name="Picture 4">
            <a:extLst>
              <a:ext uri="{FF2B5EF4-FFF2-40B4-BE49-F238E27FC236}">
                <a16:creationId xmlns:a16="http://schemas.microsoft.com/office/drawing/2014/main" xmlns="" id="{7117D5FA-2C44-F048-8881-3252B4D9E4F6}"/>
              </a:ext>
            </a:extLst>
          </p:cNvPr>
          <p:cNvPicPr>
            <a:picLocks noChangeAspect="1"/>
          </p:cNvPicPr>
          <p:nvPr/>
        </p:nvPicPr>
        <p:blipFill>
          <a:blip r:embed="rId2"/>
          <a:stretch>
            <a:fillRect/>
          </a:stretch>
        </p:blipFill>
        <p:spPr>
          <a:xfrm>
            <a:off x="762000" y="1447800"/>
            <a:ext cx="9296400" cy="4876800"/>
          </a:xfrm>
          <a:prstGeom prst="rect">
            <a:avLst/>
          </a:prstGeom>
        </p:spPr>
      </p:pic>
    </p:spTree>
    <p:extLst>
      <p:ext uri="{BB962C8B-B14F-4D97-AF65-F5344CB8AC3E}">
        <p14:creationId xmlns:p14="http://schemas.microsoft.com/office/powerpoint/2010/main" val="3440386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485EB18-6AA9-D44D-B144-7DA213FC5B39}"/>
              </a:ext>
            </a:extLst>
          </p:cNvPr>
          <p:cNvPicPr>
            <a:picLocks noGrp="1" noChangeAspect="1"/>
          </p:cNvPicPr>
          <p:nvPr>
            <p:ph idx="1"/>
          </p:nvPr>
        </p:nvPicPr>
        <p:blipFill>
          <a:blip r:embed="rId2"/>
          <a:stretch>
            <a:fillRect/>
          </a:stretch>
        </p:blipFill>
        <p:spPr>
          <a:xfrm>
            <a:off x="392906" y="1981200"/>
            <a:ext cx="4214812" cy="3886199"/>
          </a:xfrm>
        </p:spPr>
      </p:pic>
      <p:pic>
        <p:nvPicPr>
          <p:cNvPr id="6" name="Picture 6">
            <a:extLst>
              <a:ext uri="{FF2B5EF4-FFF2-40B4-BE49-F238E27FC236}">
                <a16:creationId xmlns:a16="http://schemas.microsoft.com/office/drawing/2014/main" xmlns="" id="{B5396D93-EEF5-DA45-A7F0-B3E00F385F76}"/>
              </a:ext>
            </a:extLst>
          </p:cNvPr>
          <p:cNvPicPr>
            <a:picLocks noChangeAspect="1"/>
          </p:cNvPicPr>
          <p:nvPr/>
        </p:nvPicPr>
        <p:blipFill>
          <a:blip r:embed="rId3"/>
          <a:stretch>
            <a:fillRect/>
          </a:stretch>
        </p:blipFill>
        <p:spPr>
          <a:xfrm>
            <a:off x="5562600" y="1981200"/>
            <a:ext cx="4731866" cy="4125308"/>
          </a:xfrm>
          <a:prstGeom prst="rect">
            <a:avLst/>
          </a:prstGeom>
        </p:spPr>
      </p:pic>
      <p:sp>
        <p:nvSpPr>
          <p:cNvPr id="8" name="TextBox 7">
            <a:extLst>
              <a:ext uri="{FF2B5EF4-FFF2-40B4-BE49-F238E27FC236}">
                <a16:creationId xmlns:a16="http://schemas.microsoft.com/office/drawing/2014/main" xmlns="" id="{C9B12F50-916C-8140-9CA9-FDA3A6FD16D7}"/>
              </a:ext>
            </a:extLst>
          </p:cNvPr>
          <p:cNvSpPr txBox="1"/>
          <p:nvPr/>
        </p:nvSpPr>
        <p:spPr>
          <a:xfrm>
            <a:off x="914400" y="178595"/>
            <a:ext cx="9677400" cy="1569660"/>
          </a:xfrm>
          <a:prstGeom prst="rect">
            <a:avLst/>
          </a:prstGeom>
          <a:noFill/>
        </p:spPr>
        <p:txBody>
          <a:bodyPr wrap="square" rtlCol="0">
            <a:spAutoFit/>
          </a:bodyPr>
          <a:lstStyle/>
          <a:p>
            <a:pPr algn="l"/>
            <a:r>
              <a:rPr lang="en-US" altLang="zh-CN" sz="3600" dirty="0" smtClean="0">
                <a:effectLst>
                  <a:outerShdw blurRad="38100" dist="38100" dir="2700000" algn="tl">
                    <a:srgbClr val="000000">
                      <a:alpha val="43137"/>
                    </a:srgbClr>
                  </a:outerShdw>
                </a:effectLst>
              </a:rPr>
              <a:t>  Activity 5: Food and fruits distribution</a:t>
            </a:r>
          </a:p>
          <a:p>
            <a:pPr algn="l"/>
            <a:r>
              <a:rPr lang="en-US" altLang="zh-CN" sz="3600" dirty="0">
                <a:effectLst>
                  <a:outerShdw blurRad="38100" dist="38100" dir="2700000" algn="tl">
                    <a:srgbClr val="000000">
                      <a:alpha val="43137"/>
                    </a:srgbClr>
                  </a:outerShdw>
                </a:effectLst>
              </a:rPr>
              <a:t> </a:t>
            </a:r>
            <a:r>
              <a:rPr lang="en-US" altLang="zh-CN" sz="3600" dirty="0" smtClean="0">
                <a:effectLst>
                  <a:outerShdw blurRad="38100" dist="38100" dir="2700000" algn="tl">
                    <a:srgbClr val="000000">
                      <a:alpha val="43137"/>
                    </a:srgbClr>
                  </a:outerShdw>
                </a:effectLst>
              </a:rPr>
              <a:t>                      </a:t>
            </a:r>
            <a:r>
              <a:rPr lang="en-US" altLang="zh-C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Our </a:t>
            </a:r>
            <a:r>
              <a:rPr lang="en-US" altLang="zh-C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Programme</a:t>
            </a:r>
            <a:r>
              <a:rPr lang="en-US" altLang="zh-C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officer M. </a:t>
            </a:r>
            <a:r>
              <a:rPr lang="en-US" altLang="zh-C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Dorcas</a:t>
            </a:r>
            <a:r>
              <a:rPr lang="en-US" altLang="zh-C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distributing food near hospitals and slams around her areas.</a:t>
            </a:r>
            <a:endParaRPr lang="en-US" altLang="zh-CN"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014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788EB-779B-4447-8B02-5700629FE304}"/>
              </a:ext>
            </a:extLst>
          </p:cNvPr>
          <p:cNvSpPr>
            <a:spLocks noGrp="1"/>
          </p:cNvSpPr>
          <p:nvPr>
            <p:ph type="title"/>
          </p:nvPr>
        </p:nvSpPr>
        <p:spPr>
          <a:xfrm>
            <a:off x="677334" y="178595"/>
            <a:ext cx="8596668" cy="1751806"/>
          </a:xfrm>
        </p:spPr>
        <p:txBody>
          <a:bodyPr/>
          <a:lstStyle/>
          <a:p>
            <a:r>
              <a:rPr lang="en-US" b="1" u="sng" dirty="0">
                <a:solidFill>
                  <a:srgbClr val="7030A0"/>
                </a:solidFill>
              </a:rPr>
              <a:t> </a:t>
            </a:r>
            <a:r>
              <a:rPr lang="en-US" dirty="0" smtClean="0">
                <a:solidFill>
                  <a:schemeClr val="tx1"/>
                </a:solidFill>
                <a:effectLst>
                  <a:outerShdw blurRad="38100" dist="38100" dir="2700000" algn="tl">
                    <a:srgbClr val="000000">
                      <a:alpha val="43137"/>
                    </a:srgbClr>
                  </a:outerShdw>
                </a:effectLst>
              </a:rPr>
              <a:t>Breakfast and lunch distribution:</a:t>
            </a:r>
            <a:br>
              <a:rPr lang="en-US" dirty="0" smtClean="0">
                <a:solidFill>
                  <a:schemeClr val="tx1"/>
                </a:solidFill>
                <a:effectLst>
                  <a:outerShdw blurRad="38100" dist="38100" dir="2700000" algn="tl">
                    <a:srgbClr val="000000">
                      <a:alpha val="43137"/>
                    </a:srgbClr>
                  </a:outerShdw>
                </a:effectLst>
              </a:rPr>
            </a:br>
            <a:r>
              <a:rPr lang="en-US" sz="2400" dirty="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US"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This has been done by volunteers along with their families. Mostly covered areas are L.B. Nagar, </a:t>
            </a:r>
            <a:r>
              <a:rPr lang="en-US"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Santhoshnagar</a:t>
            </a:r>
            <a:r>
              <a:rPr lang="en-US"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and </a:t>
            </a:r>
            <a:r>
              <a:rPr lang="en-US"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Balapur</a:t>
            </a:r>
            <a:r>
              <a:rPr lang="en-US"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a:t>
            </a:r>
            <a:endParaRPr lang="en-US" b="1" u="sng" dirty="0">
              <a:solidFill>
                <a:srgbClr val="7030A0"/>
              </a:solidFill>
            </a:endParaRPr>
          </a:p>
        </p:txBody>
      </p:sp>
      <p:pic>
        <p:nvPicPr>
          <p:cNvPr id="4" name="Picture 4">
            <a:extLst>
              <a:ext uri="{FF2B5EF4-FFF2-40B4-BE49-F238E27FC236}">
                <a16:creationId xmlns:a16="http://schemas.microsoft.com/office/drawing/2014/main" xmlns="" id="{BA622168-A869-F044-A410-C06A4473273A}"/>
              </a:ext>
            </a:extLst>
          </p:cNvPr>
          <p:cNvPicPr>
            <a:picLocks noGrp="1" noChangeAspect="1"/>
          </p:cNvPicPr>
          <p:nvPr>
            <p:ph idx="1"/>
          </p:nvPr>
        </p:nvPicPr>
        <p:blipFill>
          <a:blip r:embed="rId2"/>
          <a:stretch>
            <a:fillRect/>
          </a:stretch>
        </p:blipFill>
        <p:spPr>
          <a:xfrm>
            <a:off x="341765" y="1752600"/>
            <a:ext cx="3849236" cy="4117182"/>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711817"/>
            <a:ext cx="3543300" cy="472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762000"/>
            <a:ext cx="2534246" cy="5486400"/>
          </a:xfrm>
          <a:prstGeom prst="rect">
            <a:avLst/>
          </a:prstGeom>
        </p:spPr>
      </p:pic>
    </p:spTree>
    <p:extLst>
      <p:ext uri="{BB962C8B-B14F-4D97-AF65-F5344CB8AC3E}">
        <p14:creationId xmlns:p14="http://schemas.microsoft.com/office/powerpoint/2010/main" val="2776216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362200"/>
          </a:xfrm>
        </p:spPr>
        <p:txBody>
          <a:bodyPr>
            <a:normAutofit fontScale="90000"/>
          </a:bodyPr>
          <a:lstStyle/>
          <a:p>
            <a:r>
              <a:rPr lang="en-IN" dirty="0" smtClean="0"/>
              <a:t>  </a:t>
            </a:r>
            <a:r>
              <a:rPr lang="en-IN" dirty="0" smtClean="0">
                <a:solidFill>
                  <a:schemeClr val="tx1"/>
                </a:solidFill>
                <a:effectLst>
                  <a:outerShdw blurRad="38100" dist="38100" dir="2700000" algn="tl">
                    <a:srgbClr val="000000">
                      <a:alpha val="43137"/>
                    </a:srgbClr>
                  </a:outerShdw>
                </a:effectLst>
              </a:rPr>
              <a:t>Activity 6: Money contribution to adopted </a:t>
            </a:r>
            <a:br>
              <a:rPr lang="en-IN" dirty="0" smtClean="0">
                <a:solidFill>
                  <a:schemeClr val="tx1"/>
                </a:solidFill>
                <a:effectLst>
                  <a:outerShdw blurRad="38100" dist="38100" dir="2700000" algn="tl">
                    <a:srgbClr val="000000">
                      <a:alpha val="43137"/>
                    </a:srgbClr>
                  </a:outerShdw>
                </a:effectLst>
              </a:rPr>
            </a:br>
            <a:r>
              <a:rPr lang="en-IN" dirty="0" smtClean="0">
                <a:solidFill>
                  <a:schemeClr val="tx1"/>
                </a:solidFill>
                <a:effectLst>
                  <a:outerShdw blurRad="38100" dist="38100" dir="2700000" algn="tl">
                    <a:srgbClr val="000000">
                      <a:alpha val="43137"/>
                    </a:srgbClr>
                  </a:outerShdw>
                </a:effectLst>
              </a:rPr>
              <a:t>        village during camp.</a:t>
            </a:r>
            <a:br>
              <a:rPr lang="en-IN" dirty="0" smtClean="0">
                <a:solidFill>
                  <a:schemeClr val="tx1"/>
                </a:solidFill>
                <a:effectLst>
                  <a:outerShdw blurRad="38100" dist="38100" dir="2700000" algn="tl">
                    <a:srgbClr val="000000">
                      <a:alpha val="43137"/>
                    </a:srgbClr>
                  </a:outerShdw>
                </a:effectLst>
              </a:rPr>
            </a:br>
            <a:r>
              <a:rPr lang="en-IN" sz="2400" dirty="0" smtClean="0">
                <a:solidFill>
                  <a:schemeClr val="tx1"/>
                </a:solidFill>
                <a:effectLst>
                  <a:outerShdw blurRad="38100" dist="38100" dir="2700000" algn="tl">
                    <a:srgbClr val="000000">
                      <a:alpha val="43137"/>
                    </a:srgbClr>
                  </a:outerShdw>
                </a:effectLst>
                <a:latin typeface="Arial Narrow" pitchFamily="34" charset="0"/>
              </a:rPr>
              <a:t> </a:t>
            </a:r>
            <a:r>
              <a:rPr lang="en-IN" sz="2400" dirty="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We have adopted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Tunikibollaram</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Zapthisingaipalli</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and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Chinna</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thimmapur</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village during the camp of 2019. We have collected money from willing volunteers and sent them for further use.</a:t>
            </a:r>
            <a:endParaRPr lang="en-IN" dirty="0"/>
          </a:p>
        </p:txBody>
      </p:sp>
    </p:spTree>
    <p:extLst>
      <p:ext uri="{BB962C8B-B14F-4D97-AF65-F5344CB8AC3E}">
        <p14:creationId xmlns:p14="http://schemas.microsoft.com/office/powerpoint/2010/main" val="185558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4876800"/>
          </a:xfrm>
        </p:spPr>
        <p:txBody>
          <a:bodyPr>
            <a:normAutofit/>
          </a:bodyPr>
          <a:lstStyle/>
          <a:p>
            <a:r>
              <a:rPr lang="en-IN" sz="2400" dirty="0" smtClean="0">
                <a:solidFill>
                  <a:schemeClr val="tx1"/>
                </a:solidFill>
                <a:effectLst>
                  <a:outerShdw blurRad="38100" dist="38100" dir="2700000" algn="tl">
                    <a:srgbClr val="000000">
                      <a:alpha val="43137"/>
                    </a:srgbClr>
                  </a:outerShdw>
                </a:effectLst>
              </a:rPr>
              <a:t>  </a:t>
            </a:r>
            <a:r>
              <a:rPr lang="en-IN" dirty="0" smtClean="0">
                <a:solidFill>
                  <a:schemeClr val="tx1"/>
                </a:solidFill>
                <a:effectLst>
                  <a:outerShdw blurRad="38100" dist="38100" dir="2700000" algn="tl">
                    <a:srgbClr val="000000">
                      <a:alpha val="43137"/>
                    </a:srgbClr>
                  </a:outerShdw>
                </a:effectLst>
              </a:rPr>
              <a:t> Activity 7: Installation of helpful app   during corona</a:t>
            </a:r>
            <a:r>
              <a:rPr lang="en-IN" sz="2400" dirty="0" smtClean="0">
                <a:solidFill>
                  <a:schemeClr val="tx1"/>
                </a:solidFill>
                <a:effectLst>
                  <a:outerShdw blurRad="38100" dist="38100" dir="2700000" algn="tl">
                    <a:srgbClr val="000000">
                      <a:alpha val="43137"/>
                    </a:srgbClr>
                  </a:outerShdw>
                </a:effectLst>
              </a:rPr>
              <a:t/>
            </a:r>
            <a:br>
              <a:rPr lang="en-IN" sz="2400" dirty="0" smtClean="0">
                <a:solidFill>
                  <a:schemeClr val="tx1"/>
                </a:solidFill>
                <a:effectLst>
                  <a:outerShdw blurRad="38100" dist="38100" dir="2700000" algn="tl">
                    <a:srgbClr val="000000">
                      <a:alpha val="43137"/>
                    </a:srgbClr>
                  </a:outerShdw>
                </a:effectLst>
              </a:rPr>
            </a:br>
            <a:r>
              <a:rPr lang="en-IN" sz="2400" dirty="0" smtClean="0">
                <a:solidFill>
                  <a:schemeClr val="tx1"/>
                </a:solidFill>
                <a:effectLst>
                  <a:outerShdw blurRad="38100" dist="38100" dir="2700000" algn="tl">
                    <a:srgbClr val="000000">
                      <a:alpha val="43137"/>
                    </a:srgbClr>
                  </a:outerShdw>
                </a:effectLst>
              </a:rPr>
              <a:t>      </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Our Government has issued and approved few app like </a:t>
            </a:r>
            <a:r>
              <a:rPr lang="en-IN" sz="2400" dirty="0" err="1">
                <a:solidFill>
                  <a:schemeClr val="accent4">
                    <a:lumMod val="60000"/>
                    <a:lumOff val="40000"/>
                  </a:schemeClr>
                </a:solidFill>
                <a:effectLst>
                  <a:outerShdw blurRad="38100" dist="38100" dir="2700000" algn="tl">
                    <a:srgbClr val="000000">
                      <a:alpha val="43137"/>
                    </a:srgbClr>
                  </a:outerShdw>
                </a:effectLst>
                <a:latin typeface="Arial Narrow" pitchFamily="34" charset="0"/>
              </a:rPr>
              <a:t>A</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rogya</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IN" sz="2400" dirty="0" err="1">
                <a:solidFill>
                  <a:schemeClr val="accent4">
                    <a:lumMod val="60000"/>
                    <a:lumOff val="40000"/>
                  </a:schemeClr>
                </a:solidFill>
                <a:effectLst>
                  <a:outerShdw blurRad="38100" dist="38100" dir="2700000" algn="tl">
                    <a:srgbClr val="000000">
                      <a:alpha val="43137"/>
                    </a:srgbClr>
                  </a:outerShdw>
                </a:effectLst>
                <a:latin typeface="Arial Narrow" pitchFamily="34" charset="0"/>
              </a:rPr>
              <a:t>S</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ethu</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and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iGot</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apps to be present in the mobile phones. These apps we let us know before hand if we are near to any affected person or if we are harmful to our families. It also gives precautions and measures to avoid COVID. We asked all our 300 volunteers to install and were successful in fulfilling it.</a:t>
            </a:r>
            <a:endParaRPr lang="en-IN" sz="2400" dirty="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75529"/>
            <a:ext cx="3490913" cy="235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76600"/>
            <a:ext cx="2667000" cy="338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156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chemeClr val="tx1"/>
                </a:solidFill>
                <a:effectLst>
                  <a:outerShdw blurRad="38100" dist="38100" dir="2700000" algn="tl">
                    <a:srgbClr val="000000">
                      <a:alpha val="43137"/>
                    </a:srgbClr>
                  </a:outerShdw>
                </a:effectLst>
              </a:rPr>
              <a:t>  Activity 8: Virtual awareness to volunteers</a:t>
            </a:r>
            <a:br>
              <a:rPr lang="en-IN" dirty="0" smtClean="0">
                <a:solidFill>
                  <a:schemeClr val="tx1"/>
                </a:solidFill>
                <a:effectLst>
                  <a:outerShdw blurRad="38100" dist="38100" dir="2700000" algn="tl">
                    <a:srgbClr val="000000">
                      <a:alpha val="43137"/>
                    </a:srgbClr>
                  </a:outerShdw>
                </a:effectLst>
              </a:rPr>
            </a:br>
            <a:r>
              <a:rPr lang="en-IN" dirty="0">
                <a:solidFill>
                  <a:schemeClr val="tx1"/>
                </a:solidFill>
                <a:effectLst>
                  <a:outerShdw blurRad="38100" dist="38100" dir="2700000" algn="tl">
                    <a:srgbClr val="000000">
                      <a:alpha val="43137"/>
                    </a:srgbClr>
                  </a:outerShdw>
                </a:effectLst>
              </a:rPr>
              <a:t> </a:t>
            </a:r>
            <a:r>
              <a:rPr lang="en-IN" dirty="0" smtClean="0">
                <a:solidFill>
                  <a:schemeClr val="tx1"/>
                </a:solidFill>
                <a:effectLst>
                  <a:outerShdw blurRad="38100" dist="38100" dir="2700000" algn="tl">
                    <a:srgbClr val="000000">
                      <a:alpha val="43137"/>
                    </a:srgbClr>
                  </a:outerShdw>
                </a:effectLst>
              </a:rPr>
              <a:t>             </a:t>
            </a:r>
            <a:endParaRPr lang="en-IN" dirty="0">
              <a:solidFill>
                <a:schemeClr val="tx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462944"/>
            <a:ext cx="3124200" cy="49378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62944"/>
            <a:ext cx="2660011" cy="4937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2763" y="1462944"/>
            <a:ext cx="2637637" cy="5054482"/>
          </a:xfrm>
          <a:prstGeom prst="rect">
            <a:avLst/>
          </a:prstGeom>
        </p:spPr>
      </p:pic>
    </p:spTree>
    <p:extLst>
      <p:ext uri="{BB962C8B-B14F-4D97-AF65-F5344CB8AC3E}">
        <p14:creationId xmlns:p14="http://schemas.microsoft.com/office/powerpoint/2010/main" val="1813013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chemeClr val="tx1"/>
                </a:solidFill>
                <a:effectLst>
                  <a:outerShdw blurRad="38100" dist="38100" dir="2700000" algn="tl">
                    <a:srgbClr val="000000">
                      <a:alpha val="43137"/>
                    </a:srgbClr>
                  </a:outerShdw>
                </a:effectLst>
              </a:rPr>
              <a:t> Activity 9: Revolting </a:t>
            </a:r>
            <a:r>
              <a:rPr lang="en-IN" dirty="0" err="1" smtClean="0">
                <a:solidFill>
                  <a:schemeClr val="tx1"/>
                </a:solidFill>
                <a:effectLst>
                  <a:outerShdw blurRad="38100" dist="38100" dir="2700000" algn="tl">
                    <a:srgbClr val="000000">
                      <a:alpha val="43137"/>
                    </a:srgbClr>
                  </a:outerShdw>
                </a:effectLst>
              </a:rPr>
              <a:t>Vizag</a:t>
            </a:r>
            <a:r>
              <a:rPr lang="en-IN" dirty="0" smtClean="0">
                <a:solidFill>
                  <a:schemeClr val="tx1"/>
                </a:solidFill>
                <a:effectLst>
                  <a:outerShdw blurRad="38100" dist="38100" dir="2700000" algn="tl">
                    <a:srgbClr val="000000">
                      <a:alpha val="43137"/>
                    </a:srgbClr>
                  </a:outerShdw>
                </a:effectLst>
              </a:rPr>
              <a:t> Tragedy</a:t>
            </a:r>
            <a:br>
              <a:rPr lang="en-IN" dirty="0" smtClean="0">
                <a:solidFill>
                  <a:schemeClr val="tx1"/>
                </a:solidFill>
                <a:effectLst>
                  <a:outerShdw blurRad="38100" dist="38100" dir="2700000" algn="tl">
                    <a:srgbClr val="000000">
                      <a:alpha val="43137"/>
                    </a:srgbClr>
                  </a:outerShdw>
                </a:effectLst>
              </a:rPr>
            </a:br>
            <a:r>
              <a:rPr lang="en-IN" dirty="0">
                <a:solidFill>
                  <a:schemeClr val="tx1"/>
                </a:solidFill>
                <a:effectLst>
                  <a:outerShdw blurRad="38100" dist="38100" dir="2700000" algn="tl">
                    <a:srgbClr val="000000">
                      <a:alpha val="43137"/>
                    </a:srgbClr>
                  </a:outerShdw>
                </a:effectLst>
              </a:rPr>
              <a:t> </a:t>
            </a:r>
            <a:r>
              <a:rPr lang="en-IN" dirty="0" smtClean="0">
                <a:solidFill>
                  <a:schemeClr val="tx1"/>
                </a:solidFill>
                <a:effectLst>
                  <a:outerShdw blurRad="38100" dist="38100" dir="2700000" algn="tl">
                    <a:srgbClr val="000000">
                      <a:alpha val="43137"/>
                    </a:srgbClr>
                  </a:outerShdw>
                </a:effectLst>
              </a:rPr>
              <a:t>         </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We, with the help of BREAKTHROUGH SCIENCE SOCIETY have come up with social opposing method of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vizag</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LG polymer gas leak incident. More than 200 volunteers have prepared posters and posted stories in their respective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instagram</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whats</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app and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facebook</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accounts. </a:t>
            </a:r>
            <a:endParaRPr lang="en-IN" dirty="0">
              <a:solidFill>
                <a:schemeClr val="tx1"/>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129" b="16222"/>
          <a:stretch/>
        </p:blipFill>
        <p:spPr>
          <a:xfrm>
            <a:off x="838200" y="2819400"/>
            <a:ext cx="2481276" cy="387332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2501722"/>
            <a:ext cx="3195638" cy="4191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734381"/>
            <a:ext cx="3061345" cy="3742619"/>
          </a:xfrm>
          <a:prstGeom prst="rect">
            <a:avLst/>
          </a:prstGeom>
        </p:spPr>
      </p:pic>
    </p:spTree>
    <p:extLst>
      <p:ext uri="{BB962C8B-B14F-4D97-AF65-F5344CB8AC3E}">
        <p14:creationId xmlns:p14="http://schemas.microsoft.com/office/powerpoint/2010/main" val="223058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324" b="12864"/>
          <a:stretch/>
        </p:blipFill>
        <p:spPr>
          <a:xfrm>
            <a:off x="309562" y="508715"/>
            <a:ext cx="3669283" cy="52062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08715"/>
            <a:ext cx="3600450" cy="480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576717"/>
            <a:ext cx="3665041" cy="5138283"/>
          </a:xfrm>
          <a:prstGeom prst="rect">
            <a:avLst/>
          </a:prstGeom>
        </p:spPr>
      </p:pic>
    </p:spTree>
    <p:extLst>
      <p:ext uri="{BB962C8B-B14F-4D97-AF65-F5344CB8AC3E}">
        <p14:creationId xmlns:p14="http://schemas.microsoft.com/office/powerpoint/2010/main" val="2152027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07235-E5CB-FB4F-B53E-871D68C9B665}"/>
              </a:ext>
            </a:extLst>
          </p:cNvPr>
          <p:cNvSpPr>
            <a:spLocks noGrp="1"/>
          </p:cNvSpPr>
          <p:nvPr>
            <p:ph type="title"/>
          </p:nvPr>
        </p:nvSpPr>
        <p:spPr>
          <a:xfrm>
            <a:off x="2844270" y="349154"/>
            <a:ext cx="9073885" cy="1320800"/>
          </a:xfrm>
        </p:spPr>
        <p:txBody>
          <a:bodyPr>
            <a:normAutofit/>
          </a:bodyPr>
          <a:lstStyle/>
          <a:p>
            <a:r>
              <a:rPr lang="en-US" altLang="zh-CN" sz="4800" b="1" u="sng">
                <a:solidFill>
                  <a:schemeClr val="accent5"/>
                </a:solidFill>
              </a:rPr>
              <a:t>COVID</a:t>
            </a:r>
            <a:r>
              <a:rPr lang="zh-CN" altLang="en-US" sz="4800" b="1" u="sng">
                <a:solidFill>
                  <a:schemeClr val="accent5"/>
                </a:solidFill>
              </a:rPr>
              <a:t> </a:t>
            </a:r>
            <a:r>
              <a:rPr lang="en-US" altLang="zh-CN" sz="4800" b="1" u="sng">
                <a:solidFill>
                  <a:schemeClr val="accent5"/>
                </a:solidFill>
              </a:rPr>
              <a:t>-</a:t>
            </a:r>
            <a:r>
              <a:rPr lang="zh-CN" altLang="en-US" sz="4800" b="1" u="sng">
                <a:solidFill>
                  <a:schemeClr val="accent5"/>
                </a:solidFill>
              </a:rPr>
              <a:t> </a:t>
            </a:r>
            <a:r>
              <a:rPr lang="en-US" altLang="zh-CN" sz="4800" b="1" u="sng">
                <a:solidFill>
                  <a:schemeClr val="accent5"/>
                </a:solidFill>
              </a:rPr>
              <a:t>19</a:t>
            </a:r>
            <a:endParaRPr lang="en-US" sz="4800" b="1" u="sng">
              <a:solidFill>
                <a:schemeClr val="accent5"/>
              </a:solidFill>
            </a:endParaRPr>
          </a:p>
        </p:txBody>
      </p:sp>
      <p:sp>
        <p:nvSpPr>
          <p:cNvPr id="3" name="Content Placeholder 2">
            <a:extLst>
              <a:ext uri="{FF2B5EF4-FFF2-40B4-BE49-F238E27FC236}">
                <a16:creationId xmlns:a16="http://schemas.microsoft.com/office/drawing/2014/main" xmlns="" id="{118E51C0-2F40-ED4A-92A3-60A080C6EE45}"/>
              </a:ext>
            </a:extLst>
          </p:cNvPr>
          <p:cNvSpPr>
            <a:spLocks noGrp="1"/>
          </p:cNvSpPr>
          <p:nvPr>
            <p:ph idx="1"/>
          </p:nvPr>
        </p:nvSpPr>
        <p:spPr>
          <a:xfrm>
            <a:off x="677334" y="1345407"/>
            <a:ext cx="8596668" cy="4695956"/>
          </a:xfrm>
        </p:spPr>
        <p:txBody>
          <a:bodyPr/>
          <a:lstStyle/>
          <a:p>
            <a:r>
              <a:rPr lang="en-US" altLang="zh-CN" dirty="0"/>
              <a:t>Coronavirus</a:t>
            </a:r>
            <a:r>
              <a:rPr lang="zh-CN" altLang="en-US" dirty="0"/>
              <a:t> </a:t>
            </a:r>
            <a:r>
              <a:rPr lang="en-US" altLang="zh-CN" dirty="0" smtClean="0"/>
              <a:t>disease</a:t>
            </a:r>
            <a:r>
              <a:rPr lang="zh-CN" altLang="en-US" dirty="0" smtClean="0"/>
              <a:t> </a:t>
            </a:r>
            <a:r>
              <a:rPr lang="en-US" altLang="zh-CN" dirty="0"/>
              <a:t>(</a:t>
            </a:r>
            <a:r>
              <a:rPr lang="en-US" altLang="zh-CN" dirty="0" err="1"/>
              <a:t>Covid</a:t>
            </a:r>
            <a:r>
              <a:rPr lang="zh-CN" altLang="en-US" dirty="0"/>
              <a:t> </a:t>
            </a:r>
            <a:r>
              <a:rPr lang="en-US" altLang="zh-CN" dirty="0"/>
              <a:t>–</a:t>
            </a:r>
            <a:r>
              <a:rPr lang="zh-CN" altLang="en-US" dirty="0"/>
              <a:t> </a:t>
            </a:r>
            <a:r>
              <a:rPr lang="en-US" altLang="zh-CN" dirty="0"/>
              <a:t>19</a:t>
            </a:r>
            <a:r>
              <a:rPr lang="zh-CN" altLang="en-US" dirty="0"/>
              <a:t> </a:t>
            </a:r>
            <a:r>
              <a:rPr lang="en-US" altLang="zh-CN" dirty="0"/>
              <a:t>)</a:t>
            </a:r>
            <a:r>
              <a:rPr lang="zh-CN" altLang="en-US" dirty="0"/>
              <a:t> </a:t>
            </a:r>
            <a:r>
              <a:rPr lang="en-US" altLang="zh-CN" dirty="0"/>
              <a:t>is</a:t>
            </a:r>
            <a:r>
              <a:rPr lang="zh-CN" altLang="en-US" dirty="0"/>
              <a:t> </a:t>
            </a:r>
            <a:r>
              <a:rPr lang="en-US" altLang="zh-CN" dirty="0"/>
              <a:t>an</a:t>
            </a:r>
            <a:r>
              <a:rPr lang="zh-CN" altLang="en-US" dirty="0"/>
              <a:t> </a:t>
            </a:r>
            <a:r>
              <a:rPr lang="en-US" altLang="zh-CN" dirty="0"/>
              <a:t>Infectious</a:t>
            </a:r>
            <a:r>
              <a:rPr lang="zh-CN" altLang="en-US" dirty="0"/>
              <a:t> </a:t>
            </a:r>
            <a:r>
              <a:rPr lang="en-US" altLang="zh-CN" dirty="0" smtClean="0"/>
              <a:t>disease</a:t>
            </a:r>
            <a:r>
              <a:rPr lang="zh-CN" altLang="en-US" dirty="0" smtClean="0"/>
              <a:t> </a:t>
            </a:r>
            <a:r>
              <a:rPr lang="en-US" altLang="zh-CN" dirty="0"/>
              <a:t>caused</a:t>
            </a:r>
            <a:r>
              <a:rPr lang="zh-CN" altLang="en-US" dirty="0"/>
              <a:t> </a:t>
            </a:r>
            <a:r>
              <a:rPr lang="en-US" altLang="zh-CN" dirty="0"/>
              <a:t>by</a:t>
            </a:r>
            <a:r>
              <a:rPr lang="zh-CN" altLang="en-US" dirty="0"/>
              <a:t> </a:t>
            </a:r>
            <a:r>
              <a:rPr lang="en-US" altLang="zh-CN" dirty="0"/>
              <a:t>newly</a:t>
            </a:r>
            <a:r>
              <a:rPr lang="zh-CN" altLang="en-US" dirty="0"/>
              <a:t> </a:t>
            </a:r>
            <a:r>
              <a:rPr lang="en-US" altLang="zh-CN" dirty="0"/>
              <a:t>discovered</a:t>
            </a:r>
            <a:r>
              <a:rPr lang="zh-CN" altLang="en-US" dirty="0"/>
              <a:t> </a:t>
            </a:r>
            <a:r>
              <a:rPr lang="en-IN" altLang="zh-CN" dirty="0" smtClean="0"/>
              <a:t>virus called as </a:t>
            </a:r>
            <a:r>
              <a:rPr lang="en-US" altLang="zh-CN" dirty="0" smtClean="0"/>
              <a:t>Coronavirus</a:t>
            </a:r>
            <a:r>
              <a:rPr lang="en-US" altLang="zh-CN" dirty="0"/>
              <a:t>.</a:t>
            </a:r>
          </a:p>
          <a:p>
            <a:r>
              <a:rPr lang="en-US" altLang="zh-CN" dirty="0"/>
              <a:t>The</a:t>
            </a:r>
            <a:r>
              <a:rPr lang="zh-CN" altLang="en-US" dirty="0"/>
              <a:t> </a:t>
            </a:r>
            <a:r>
              <a:rPr lang="en-US" altLang="zh-CN" dirty="0" err="1"/>
              <a:t>Covid</a:t>
            </a:r>
            <a:r>
              <a:rPr lang="zh-CN" altLang="en-US" dirty="0"/>
              <a:t> </a:t>
            </a:r>
            <a:r>
              <a:rPr lang="en-US" altLang="zh-CN" dirty="0"/>
              <a:t>–</a:t>
            </a:r>
            <a:r>
              <a:rPr lang="zh-CN" altLang="en-US" dirty="0"/>
              <a:t> </a:t>
            </a:r>
            <a:r>
              <a:rPr lang="en-US" altLang="zh-CN" dirty="0"/>
              <a:t>19</a:t>
            </a:r>
            <a:r>
              <a:rPr lang="zh-CN" altLang="en-US" dirty="0"/>
              <a:t> </a:t>
            </a:r>
            <a:r>
              <a:rPr lang="en-US" altLang="zh-CN" dirty="0"/>
              <a:t>virus</a:t>
            </a:r>
            <a:r>
              <a:rPr lang="zh-CN" altLang="en-US" dirty="0"/>
              <a:t> </a:t>
            </a:r>
            <a:r>
              <a:rPr lang="en-US" altLang="zh-CN" dirty="0"/>
              <a:t>spreads</a:t>
            </a:r>
            <a:r>
              <a:rPr lang="zh-CN" altLang="en-US" dirty="0"/>
              <a:t> </a:t>
            </a:r>
            <a:r>
              <a:rPr lang="en-US" altLang="zh-CN" dirty="0"/>
              <a:t>primarily</a:t>
            </a:r>
            <a:r>
              <a:rPr lang="zh-CN" altLang="en-US" dirty="0"/>
              <a:t> </a:t>
            </a:r>
            <a:r>
              <a:rPr lang="en-US" altLang="zh-CN" dirty="0"/>
              <a:t>through</a:t>
            </a:r>
            <a:r>
              <a:rPr lang="zh-CN" altLang="en-US" dirty="0"/>
              <a:t> </a:t>
            </a:r>
            <a:r>
              <a:rPr lang="en-US" altLang="zh-CN" dirty="0"/>
              <a:t>droplets</a:t>
            </a:r>
            <a:r>
              <a:rPr lang="zh-CN" altLang="en-US" dirty="0"/>
              <a:t> </a:t>
            </a:r>
            <a:r>
              <a:rPr lang="en-US" altLang="zh-CN" dirty="0"/>
              <a:t>of</a:t>
            </a:r>
            <a:r>
              <a:rPr lang="zh-CN" altLang="en-US" dirty="0"/>
              <a:t> </a:t>
            </a:r>
            <a:r>
              <a:rPr lang="en-US" altLang="zh-CN" dirty="0"/>
              <a:t>saliva</a:t>
            </a:r>
            <a:r>
              <a:rPr lang="zh-CN" altLang="en-US" dirty="0"/>
              <a:t> </a:t>
            </a:r>
            <a:r>
              <a:rPr lang="en-US" altLang="zh-CN" dirty="0"/>
              <a:t>or</a:t>
            </a:r>
            <a:r>
              <a:rPr lang="zh-CN" altLang="en-US" dirty="0"/>
              <a:t> </a:t>
            </a:r>
            <a:r>
              <a:rPr lang="en-US" altLang="zh-CN" dirty="0"/>
              <a:t>discharge</a:t>
            </a:r>
            <a:r>
              <a:rPr lang="zh-CN" altLang="en-US" dirty="0"/>
              <a:t> </a:t>
            </a:r>
            <a:r>
              <a:rPr lang="en-US" altLang="zh-CN" dirty="0"/>
              <a:t>from</a:t>
            </a:r>
            <a:r>
              <a:rPr lang="zh-CN" altLang="en-US" dirty="0"/>
              <a:t> </a:t>
            </a:r>
            <a:r>
              <a:rPr lang="en-US" altLang="zh-CN" dirty="0"/>
              <a:t>nose</a:t>
            </a:r>
            <a:r>
              <a:rPr lang="zh-CN" altLang="en-US" dirty="0"/>
              <a:t> </a:t>
            </a:r>
            <a:r>
              <a:rPr lang="en-US" altLang="zh-CN" dirty="0"/>
              <a:t>when</a:t>
            </a:r>
            <a:r>
              <a:rPr lang="zh-CN" altLang="en-US" dirty="0"/>
              <a:t> </a:t>
            </a:r>
            <a:r>
              <a:rPr lang="en-US" altLang="zh-CN" dirty="0"/>
              <a:t>the</a:t>
            </a:r>
            <a:r>
              <a:rPr lang="zh-CN" altLang="en-US" dirty="0"/>
              <a:t> </a:t>
            </a:r>
            <a:r>
              <a:rPr lang="en-US" altLang="zh-CN" dirty="0"/>
              <a:t>infected</a:t>
            </a:r>
            <a:r>
              <a:rPr lang="zh-CN" altLang="en-US" dirty="0"/>
              <a:t> </a:t>
            </a:r>
            <a:r>
              <a:rPr lang="en-US" altLang="zh-CN" dirty="0"/>
              <a:t>person</a:t>
            </a:r>
            <a:r>
              <a:rPr lang="zh-CN" altLang="en-US" dirty="0"/>
              <a:t> </a:t>
            </a:r>
            <a:r>
              <a:rPr lang="en-US" altLang="zh-CN" dirty="0"/>
              <a:t>coughs</a:t>
            </a:r>
            <a:r>
              <a:rPr lang="zh-CN" altLang="en-US" dirty="0"/>
              <a:t> </a:t>
            </a:r>
            <a:r>
              <a:rPr lang="en-US" altLang="zh-CN" dirty="0"/>
              <a:t>or</a:t>
            </a:r>
            <a:r>
              <a:rPr lang="zh-CN" altLang="en-US" dirty="0"/>
              <a:t> </a:t>
            </a:r>
            <a:r>
              <a:rPr lang="en-US" altLang="zh-CN" dirty="0" err="1"/>
              <a:t>sneezes,so</a:t>
            </a:r>
            <a:r>
              <a:rPr lang="zh-CN" altLang="en-US" dirty="0"/>
              <a:t> </a:t>
            </a:r>
            <a:r>
              <a:rPr lang="en-US" altLang="zh-CN" dirty="0"/>
              <a:t>it</a:t>
            </a:r>
            <a:r>
              <a:rPr lang="zh-CN" altLang="en-US" dirty="0"/>
              <a:t> </a:t>
            </a:r>
            <a:r>
              <a:rPr lang="en-US" altLang="zh-CN" dirty="0"/>
              <a:t>is</a:t>
            </a:r>
            <a:r>
              <a:rPr lang="zh-CN" altLang="en-US" dirty="0"/>
              <a:t> </a:t>
            </a:r>
            <a:r>
              <a:rPr lang="en-US" altLang="zh-CN" dirty="0"/>
              <a:t>important</a:t>
            </a:r>
            <a:r>
              <a:rPr lang="zh-CN" altLang="en-US" dirty="0"/>
              <a:t> </a:t>
            </a:r>
            <a:r>
              <a:rPr lang="en-US" altLang="zh-CN" dirty="0"/>
              <a:t>that</a:t>
            </a:r>
            <a:r>
              <a:rPr lang="zh-CN" altLang="en-US" dirty="0"/>
              <a:t> </a:t>
            </a:r>
            <a:r>
              <a:rPr lang="en-US" altLang="zh-CN" dirty="0"/>
              <a:t>you</a:t>
            </a:r>
            <a:r>
              <a:rPr lang="zh-CN" altLang="en-US" dirty="0"/>
              <a:t> </a:t>
            </a:r>
            <a:r>
              <a:rPr lang="en-US" altLang="zh-CN" dirty="0"/>
              <a:t>also</a:t>
            </a:r>
            <a:r>
              <a:rPr lang="zh-CN" altLang="en-US" dirty="0"/>
              <a:t> </a:t>
            </a:r>
            <a:r>
              <a:rPr lang="en-US" altLang="zh-CN" dirty="0"/>
              <a:t>practice</a:t>
            </a:r>
            <a:r>
              <a:rPr lang="zh-CN" altLang="en-US" dirty="0"/>
              <a:t> </a:t>
            </a:r>
            <a:r>
              <a:rPr lang="en-US" altLang="zh-CN" dirty="0"/>
              <a:t>respiratory</a:t>
            </a:r>
            <a:r>
              <a:rPr lang="zh-CN" altLang="en-US" dirty="0"/>
              <a:t> </a:t>
            </a:r>
            <a:r>
              <a:rPr lang="en-US" altLang="zh-CN" dirty="0"/>
              <a:t>etiquette.</a:t>
            </a:r>
            <a:endParaRPr lang="en-US" dirty="0"/>
          </a:p>
        </p:txBody>
      </p:sp>
      <p:pic>
        <p:nvPicPr>
          <p:cNvPr id="4" name="Picture 4">
            <a:extLst>
              <a:ext uri="{FF2B5EF4-FFF2-40B4-BE49-F238E27FC236}">
                <a16:creationId xmlns:a16="http://schemas.microsoft.com/office/drawing/2014/main" xmlns="" id="{C590442B-D7AA-044C-B92E-9263ADCCB8D4}"/>
              </a:ext>
            </a:extLst>
          </p:cNvPr>
          <p:cNvPicPr>
            <a:picLocks noChangeAspect="1"/>
          </p:cNvPicPr>
          <p:nvPr/>
        </p:nvPicPr>
        <p:blipFill>
          <a:blip r:embed="rId2"/>
          <a:stretch>
            <a:fillRect/>
          </a:stretch>
        </p:blipFill>
        <p:spPr>
          <a:xfrm>
            <a:off x="1129773" y="3260129"/>
            <a:ext cx="2513540" cy="2572355"/>
          </a:xfrm>
          <a:prstGeom prst="rect">
            <a:avLst/>
          </a:prstGeom>
        </p:spPr>
      </p:pic>
      <p:pic>
        <p:nvPicPr>
          <p:cNvPr id="6" name="Picture 6">
            <a:extLst>
              <a:ext uri="{FF2B5EF4-FFF2-40B4-BE49-F238E27FC236}">
                <a16:creationId xmlns:a16="http://schemas.microsoft.com/office/drawing/2014/main" xmlns="" id="{F37BACCA-3B11-6A40-82B6-40B78BC30826}"/>
              </a:ext>
            </a:extLst>
          </p:cNvPr>
          <p:cNvPicPr>
            <a:picLocks noChangeAspect="1"/>
          </p:cNvPicPr>
          <p:nvPr/>
        </p:nvPicPr>
        <p:blipFill>
          <a:blip r:embed="rId3"/>
          <a:stretch>
            <a:fillRect/>
          </a:stretch>
        </p:blipFill>
        <p:spPr>
          <a:xfrm>
            <a:off x="5464968" y="2782762"/>
            <a:ext cx="3361511" cy="3726084"/>
          </a:xfrm>
          <a:prstGeom prst="rect">
            <a:avLst/>
          </a:prstGeom>
        </p:spPr>
      </p:pic>
    </p:spTree>
    <p:extLst>
      <p:ext uri="{BB962C8B-B14F-4D97-AF65-F5344CB8AC3E}">
        <p14:creationId xmlns:p14="http://schemas.microsoft.com/office/powerpoint/2010/main" val="1296908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8596668" cy="1905000"/>
          </a:xfrm>
        </p:spPr>
        <p:txBody>
          <a:bodyPr>
            <a:normAutofit fontScale="90000"/>
          </a:bodyPr>
          <a:lstStyle/>
          <a:p>
            <a:r>
              <a:rPr lang="en-IN" dirty="0" smtClean="0"/>
              <a:t> </a:t>
            </a:r>
            <a:r>
              <a:rPr lang="en-IN" sz="4000" dirty="0" smtClean="0">
                <a:solidFill>
                  <a:schemeClr val="tx1"/>
                </a:solidFill>
                <a:effectLst>
                  <a:outerShdw blurRad="38100" dist="38100" dir="2700000" algn="tl">
                    <a:srgbClr val="000000">
                      <a:alpha val="43137"/>
                    </a:srgbClr>
                  </a:outerShdw>
                </a:effectLst>
              </a:rPr>
              <a:t>ACTIVITY 10: Creative video making.</a:t>
            </a:r>
            <a:r>
              <a:rPr lang="en-IN" dirty="0" smtClean="0">
                <a:solidFill>
                  <a:schemeClr val="tx1"/>
                </a:solidFill>
                <a:effectLst>
                  <a:outerShdw blurRad="38100" dist="38100" dir="2700000" algn="tl">
                    <a:srgbClr val="000000">
                      <a:alpha val="43137"/>
                    </a:srgbClr>
                  </a:outerShdw>
                </a:effectLst>
              </a:rPr>
              <a:t/>
            </a:r>
            <a:br>
              <a:rPr lang="en-IN" dirty="0" smtClean="0">
                <a:solidFill>
                  <a:schemeClr val="tx1"/>
                </a:solidFill>
                <a:effectLst>
                  <a:outerShdw blurRad="38100" dist="38100" dir="2700000" algn="tl">
                    <a:srgbClr val="000000">
                      <a:alpha val="43137"/>
                    </a:srgbClr>
                  </a:outerShdw>
                </a:effectLst>
              </a:rPr>
            </a:br>
            <a:r>
              <a:rPr lang="en-IN" dirty="0">
                <a:solidFill>
                  <a:schemeClr val="tx1"/>
                </a:solidFill>
                <a:effectLst>
                  <a:outerShdw blurRad="38100" dist="38100" dir="2700000" algn="tl">
                    <a:srgbClr val="000000">
                      <a:alpha val="43137"/>
                    </a:srgbClr>
                  </a:outerShdw>
                </a:effectLst>
              </a:rPr>
              <a:t> </a:t>
            </a:r>
            <a:r>
              <a:rPr lang="en-IN" dirty="0" smtClean="0">
                <a:solidFill>
                  <a:schemeClr val="tx1"/>
                </a:solidFill>
                <a:effectLst>
                  <a:outerShdw blurRad="38100" dist="38100" dir="2700000" algn="tl">
                    <a:srgbClr val="000000">
                      <a:alpha val="43137"/>
                    </a:srgbClr>
                  </a:outerShdw>
                </a:effectLst>
              </a:rPr>
              <a:t>        </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Many videos has been creatively done and organised by our volunteers. </a:t>
            </a:r>
            <a:r>
              <a:rPr lang="en-IN" sz="27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Shashi</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and </a:t>
            </a:r>
            <a:r>
              <a:rPr lang="en-IN" sz="27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srilkeha</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has taken lead of this activity.</a:t>
            </a:r>
            <a:b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b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One of the video has been displayed.</a:t>
            </a:r>
            <a:endParaRPr lang="en-IN" sz="2700" dirty="0"/>
          </a:p>
        </p:txBody>
      </p:sp>
    </p:spTree>
    <p:extLst>
      <p:ext uri="{BB962C8B-B14F-4D97-AF65-F5344CB8AC3E}">
        <p14:creationId xmlns:p14="http://schemas.microsoft.com/office/powerpoint/2010/main" val="2180308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67000"/>
            <a:ext cx="8596668" cy="1320800"/>
          </a:xfrm>
        </p:spPr>
        <p:txBody>
          <a:bodyPr>
            <a:noAutofit/>
          </a:bodyPr>
          <a:lstStyle/>
          <a:p>
            <a:r>
              <a:rPr lang="en-IN" sz="9600" dirty="0" smtClean="0">
                <a:latin typeface="MV Boli" pitchFamily="2" charset="0"/>
                <a:cs typeface="MV Boli" pitchFamily="2" charset="0"/>
              </a:rPr>
              <a:t>THANK YOU</a:t>
            </a:r>
            <a:endParaRPr lang="en-IN" sz="9600" dirty="0">
              <a:latin typeface="MV Boli" pitchFamily="2" charset="0"/>
              <a:cs typeface="MV Boli" pitchFamily="2" charset="0"/>
            </a:endParaRPr>
          </a:p>
        </p:txBody>
      </p:sp>
    </p:spTree>
    <p:extLst>
      <p:ext uri="{BB962C8B-B14F-4D97-AF65-F5344CB8AC3E}">
        <p14:creationId xmlns:p14="http://schemas.microsoft.com/office/powerpoint/2010/main" val="65913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3854528" cy="1278466"/>
          </a:xfrm>
        </p:spPr>
        <p:txBody>
          <a:bodyPr>
            <a:normAutofit/>
          </a:bodyPr>
          <a:lstStyle/>
          <a:p>
            <a:r>
              <a:rPr lang="en-IN" sz="2800" dirty="0" smtClean="0"/>
              <a:t>Corona disease </a:t>
            </a:r>
            <a:endParaRPr lang="en-IN" sz="2800" dirty="0"/>
          </a:p>
        </p:txBody>
      </p:sp>
      <p:sp>
        <p:nvSpPr>
          <p:cNvPr id="8" name="Text Placeholder 7"/>
          <p:cNvSpPr>
            <a:spLocks noGrp="1"/>
          </p:cNvSpPr>
          <p:nvPr>
            <p:ph type="body" sz="half" idx="2"/>
          </p:nvPr>
        </p:nvSpPr>
        <p:spPr>
          <a:xfrm>
            <a:off x="609600" y="1524000"/>
            <a:ext cx="4648200" cy="2584449"/>
          </a:xfrm>
        </p:spPr>
        <p:txBody>
          <a:bodyPr>
            <a:normAutofit fontScale="25000" lnSpcReduction="20000"/>
          </a:bodyPr>
          <a:lstStyle/>
          <a:p>
            <a:r>
              <a:rPr lang="en-IN" sz="2000" dirty="0" smtClean="0"/>
              <a:t>          </a:t>
            </a:r>
            <a:r>
              <a:rPr lang="en-IN" sz="9600" dirty="0" smtClean="0"/>
              <a:t>Has a deep impact on low income individuals. Low income neighbourhoods are </a:t>
            </a:r>
            <a:r>
              <a:rPr lang="en-IN" sz="9600" dirty="0" err="1" smtClean="0"/>
              <a:t>disapproportionately</a:t>
            </a:r>
            <a:r>
              <a:rPr lang="en-IN" sz="9600" dirty="0" smtClean="0"/>
              <a:t> hit by coronavirus cases. Millions of low income people may lack access to health care due to being uninsured or underinsured. Many low income workers in service jobs have become unemployed.</a:t>
            </a:r>
            <a:endParaRPr lang="en-IN" sz="9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685800"/>
            <a:ext cx="3505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971800"/>
            <a:ext cx="3124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479970"/>
            <a:ext cx="3387264"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37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latin typeface="Britannic Bold" pitchFamily="34" charset="0"/>
              </a:rPr>
              <a:t>Activities which are conducted by NSS cell during lockdown are as follows:-</a:t>
            </a:r>
            <a:endParaRPr lang="en-IN" dirty="0">
              <a:latin typeface="Britannic Bold"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05000"/>
            <a:ext cx="4267200" cy="4572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135187"/>
            <a:ext cx="6553200" cy="4111625"/>
          </a:xfrm>
          <a:prstGeom prst="rect">
            <a:avLst/>
          </a:prstGeom>
        </p:spPr>
      </p:pic>
    </p:spTree>
    <p:extLst>
      <p:ext uri="{BB962C8B-B14F-4D97-AF65-F5344CB8AC3E}">
        <p14:creationId xmlns:p14="http://schemas.microsoft.com/office/powerpoint/2010/main" val="31531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chemeClr val="tx1">
                    <a:lumMod val="95000"/>
                    <a:lumOff val="5000"/>
                  </a:schemeClr>
                </a:solidFill>
                <a:effectLst>
                  <a:outerShdw blurRad="38100" dist="38100" dir="2700000" algn="tl">
                    <a:srgbClr val="000000">
                      <a:alpha val="43137"/>
                    </a:srgbClr>
                  </a:outerShdw>
                </a:effectLst>
              </a:rPr>
              <a:t>    ACTIVITY 1: Awareness among colonies</a:t>
            </a:r>
            <a:br>
              <a:rPr lang="en-IN" dirty="0" smtClean="0">
                <a:solidFill>
                  <a:schemeClr val="tx1">
                    <a:lumMod val="95000"/>
                    <a:lumOff val="5000"/>
                  </a:schemeClr>
                </a:solidFill>
                <a:effectLst>
                  <a:outerShdw blurRad="38100" dist="38100" dir="2700000" algn="tl">
                    <a:srgbClr val="000000">
                      <a:alpha val="43137"/>
                    </a:srgbClr>
                  </a:outerShdw>
                </a:effectLst>
              </a:rPr>
            </a:br>
            <a:r>
              <a:rPr lang="en-IN" dirty="0">
                <a:solidFill>
                  <a:schemeClr val="tx1">
                    <a:lumMod val="95000"/>
                    <a:lumOff val="5000"/>
                  </a:schemeClr>
                </a:solidFill>
                <a:effectLst>
                  <a:outerShdw blurRad="38100" dist="38100" dir="2700000" algn="tl">
                    <a:srgbClr val="000000">
                      <a:alpha val="43137"/>
                    </a:srgbClr>
                  </a:outerShdw>
                </a:effectLst>
              </a:rPr>
              <a:t> </a:t>
            </a:r>
            <a:r>
              <a:rPr lang="en-IN" dirty="0" smtClean="0">
                <a:solidFill>
                  <a:schemeClr val="tx1">
                    <a:lumMod val="95000"/>
                    <a:lumOff val="5000"/>
                  </a:schemeClr>
                </a:solidFill>
                <a:effectLst>
                  <a:outerShdw blurRad="38100" dist="38100" dir="2700000" algn="tl">
                    <a:srgbClr val="000000">
                      <a:alpha val="43137"/>
                    </a:srgbClr>
                  </a:outerShdw>
                </a:effectLst>
              </a:rPr>
              <a:t>                  </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Making posters and slogans and putting them up of neighbourhood houses has been a part of awareness. Our Volunteers </a:t>
            </a:r>
            <a:r>
              <a:rPr lang="en-IN" sz="27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Sneha</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and </a:t>
            </a:r>
            <a:r>
              <a:rPr lang="en-IN" sz="27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Laharika</a:t>
            </a:r>
            <a:r>
              <a:rPr lang="en-IN" sz="27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educating neighbours and creating awareness</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a:t>
            </a:r>
            <a:endParaRPr lang="en-IN" dirty="0">
              <a:solidFill>
                <a:schemeClr val="tx1">
                  <a:lumMod val="95000"/>
                  <a:lumOff val="5000"/>
                </a:schemeClr>
              </a:solidFill>
              <a:effectLst>
                <a:outerShdw blurRad="38100" dist="38100" dir="2700000" algn="tl">
                  <a:srgbClr val="000000">
                    <a:alpha val="43137"/>
                  </a:srgbClr>
                </a:outerShdw>
              </a:effectLst>
            </a:endParaRPr>
          </a:p>
        </p:txBody>
      </p:sp>
      <p:pic>
        <p:nvPicPr>
          <p:cNvPr id="3" name="Picture 6">
            <a:extLst>
              <a:ext uri="{FF2B5EF4-FFF2-40B4-BE49-F238E27FC236}">
                <a16:creationId xmlns:a16="http://schemas.microsoft.com/office/drawing/2014/main" xmlns="" id="{3D398AB4-AD8E-AF41-8744-A63C05570591}"/>
              </a:ext>
            </a:extLst>
          </p:cNvPr>
          <p:cNvPicPr>
            <a:picLocks noChangeAspect="1"/>
          </p:cNvPicPr>
          <p:nvPr/>
        </p:nvPicPr>
        <p:blipFill>
          <a:blip r:embed="rId2"/>
          <a:stretch>
            <a:fillRect/>
          </a:stretch>
        </p:blipFill>
        <p:spPr>
          <a:xfrm>
            <a:off x="685800" y="2574362"/>
            <a:ext cx="4374437" cy="3902637"/>
          </a:xfrm>
          <a:prstGeom prst="rect">
            <a:avLst/>
          </a:prstGeom>
        </p:spPr>
      </p:pic>
      <p:pic>
        <p:nvPicPr>
          <p:cNvPr id="4" name="Picture 4">
            <a:extLst>
              <a:ext uri="{FF2B5EF4-FFF2-40B4-BE49-F238E27FC236}">
                <a16:creationId xmlns:a16="http://schemas.microsoft.com/office/drawing/2014/main" xmlns="" id="{A974C517-FA0E-3746-818A-BB83DA823F8D}"/>
              </a:ext>
            </a:extLst>
          </p:cNvPr>
          <p:cNvPicPr>
            <a:picLocks noChangeAspect="1"/>
          </p:cNvPicPr>
          <p:nvPr/>
        </p:nvPicPr>
        <p:blipFill>
          <a:blip r:embed="rId3"/>
          <a:stretch>
            <a:fillRect/>
          </a:stretch>
        </p:blipFill>
        <p:spPr>
          <a:xfrm>
            <a:off x="6858000" y="2438400"/>
            <a:ext cx="3983163" cy="4014610"/>
          </a:xfrm>
          <a:prstGeom prst="rect">
            <a:avLst/>
          </a:prstGeom>
        </p:spPr>
      </p:pic>
    </p:spTree>
    <p:extLst>
      <p:ext uri="{BB962C8B-B14F-4D97-AF65-F5344CB8AC3E}">
        <p14:creationId xmlns:p14="http://schemas.microsoft.com/office/powerpoint/2010/main" val="1640542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87E3476F-27A3-AF4C-9BDB-0B97049CE780}"/>
              </a:ext>
            </a:extLst>
          </p:cNvPr>
          <p:cNvPicPr>
            <a:picLocks noChangeAspect="1"/>
          </p:cNvPicPr>
          <p:nvPr/>
        </p:nvPicPr>
        <p:blipFill>
          <a:blip r:embed="rId2"/>
          <a:stretch>
            <a:fillRect/>
          </a:stretch>
        </p:blipFill>
        <p:spPr>
          <a:xfrm>
            <a:off x="347196" y="362744"/>
            <a:ext cx="4674721" cy="3482975"/>
          </a:xfrm>
          <a:prstGeom prst="rect">
            <a:avLst/>
          </a:prstGeom>
        </p:spPr>
      </p:pic>
      <p:pic>
        <p:nvPicPr>
          <p:cNvPr id="3" name="Picture 6">
            <a:extLst>
              <a:ext uri="{FF2B5EF4-FFF2-40B4-BE49-F238E27FC236}">
                <a16:creationId xmlns:a16="http://schemas.microsoft.com/office/drawing/2014/main" xmlns="" id="{5F9C4971-15A9-4348-BB4D-5ACEADE43B5B}"/>
              </a:ext>
            </a:extLst>
          </p:cNvPr>
          <p:cNvPicPr>
            <a:picLocks noChangeAspect="1"/>
          </p:cNvPicPr>
          <p:nvPr/>
        </p:nvPicPr>
        <p:blipFill>
          <a:blip r:embed="rId3"/>
          <a:stretch>
            <a:fillRect/>
          </a:stretch>
        </p:blipFill>
        <p:spPr>
          <a:xfrm>
            <a:off x="5486400" y="3200400"/>
            <a:ext cx="5187899" cy="3269457"/>
          </a:xfrm>
          <a:prstGeom prst="rect">
            <a:avLst/>
          </a:prstGeom>
        </p:spPr>
      </p:pic>
      <p:sp>
        <p:nvSpPr>
          <p:cNvPr id="4" name="Title 3"/>
          <p:cNvSpPr>
            <a:spLocks noGrp="1"/>
          </p:cNvSpPr>
          <p:nvPr>
            <p:ph type="title"/>
          </p:nvPr>
        </p:nvSpPr>
        <p:spPr>
          <a:xfrm>
            <a:off x="5486400" y="609600"/>
            <a:ext cx="3787602" cy="1320800"/>
          </a:xfrm>
        </p:spPr>
        <p:txBody>
          <a:bodyPr>
            <a:normAutofit/>
          </a:bodyPr>
          <a:lstStyle/>
          <a:p>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Volunteers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Shashi</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and </a:t>
            </a:r>
            <a:r>
              <a:rPr lang="en-IN" sz="2400" dirty="0" err="1"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Ramani</a:t>
            </a:r>
            <a:r>
              <a:rPr lang="en-IN" sz="24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 creating Awareness.</a:t>
            </a:r>
            <a:endParaRPr lang="en-IN" sz="2400" dirty="0">
              <a:solidFill>
                <a:schemeClr val="accent4">
                  <a:lumMod val="60000"/>
                  <a:lumOff val="40000"/>
                </a:schemeClr>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424063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solidFill>
                  <a:schemeClr val="tx1"/>
                </a:solidFill>
                <a:effectLst>
                  <a:outerShdw blurRad="38100" dist="38100" dir="2700000" algn="tl">
                    <a:srgbClr val="000000">
                      <a:alpha val="43137"/>
                    </a:srgbClr>
                  </a:outerShdw>
                </a:effectLst>
                <a:latin typeface="Arial Narrow" pitchFamily="34" charset="0"/>
              </a:rPr>
              <a:t>We came up with Virtual Video Awareness idea by creating different videos and posters, sending it to our friends and posting them online. This has got a huge response.</a:t>
            </a:r>
            <a:endParaRPr lang="en-IN" sz="2400" dirty="0">
              <a:solidFill>
                <a:schemeClr val="accent4"/>
              </a:solidFill>
              <a:latin typeface="Arial Narrow" pitchFamily="34" charset="0"/>
            </a:endParaRPr>
          </a:p>
        </p:txBody>
      </p:sp>
      <p:pic>
        <p:nvPicPr>
          <p:cNvPr id="3" name="Picture 4">
            <a:extLst>
              <a:ext uri="{FF2B5EF4-FFF2-40B4-BE49-F238E27FC236}">
                <a16:creationId xmlns:a16="http://schemas.microsoft.com/office/drawing/2014/main" xmlns="" id="{C561F40F-1F79-0045-9BB3-7E3B2D13C742}"/>
              </a:ext>
            </a:extLst>
          </p:cNvPr>
          <p:cNvPicPr>
            <a:picLocks noChangeAspect="1"/>
          </p:cNvPicPr>
          <p:nvPr/>
        </p:nvPicPr>
        <p:blipFill>
          <a:blip r:embed="rId2"/>
          <a:stretch>
            <a:fillRect/>
          </a:stretch>
        </p:blipFill>
        <p:spPr>
          <a:xfrm>
            <a:off x="838200" y="2049462"/>
            <a:ext cx="4505442" cy="4463257"/>
          </a:xfrm>
          <a:prstGeom prst="rect">
            <a:avLst/>
          </a:prstGeom>
        </p:spPr>
      </p:pic>
      <p:pic>
        <p:nvPicPr>
          <p:cNvPr id="4" name="Picture 6">
            <a:extLst>
              <a:ext uri="{FF2B5EF4-FFF2-40B4-BE49-F238E27FC236}">
                <a16:creationId xmlns:a16="http://schemas.microsoft.com/office/drawing/2014/main" xmlns="" id="{40A27355-3EDA-AC4D-AF32-7BE77350BB82}"/>
              </a:ext>
            </a:extLst>
          </p:cNvPr>
          <p:cNvPicPr>
            <a:picLocks noChangeAspect="1"/>
          </p:cNvPicPr>
          <p:nvPr/>
        </p:nvPicPr>
        <p:blipFill>
          <a:blip r:embed="rId3"/>
          <a:stretch>
            <a:fillRect/>
          </a:stretch>
        </p:blipFill>
        <p:spPr>
          <a:xfrm>
            <a:off x="5638800" y="2055901"/>
            <a:ext cx="4794273" cy="4554560"/>
          </a:xfrm>
          <a:prstGeom prst="rect">
            <a:avLst/>
          </a:prstGeom>
        </p:spPr>
      </p:pic>
    </p:spTree>
    <p:extLst>
      <p:ext uri="{BB962C8B-B14F-4D97-AF65-F5344CB8AC3E}">
        <p14:creationId xmlns:p14="http://schemas.microsoft.com/office/powerpoint/2010/main" val="107380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C6CC3765-776F-6C4A-B528-8B0F5F5D20A2}"/>
              </a:ext>
            </a:extLst>
          </p:cNvPr>
          <p:cNvPicPr>
            <a:picLocks noChangeAspect="1"/>
          </p:cNvPicPr>
          <p:nvPr/>
        </p:nvPicPr>
        <p:blipFill>
          <a:blip r:embed="rId2"/>
          <a:stretch>
            <a:fillRect/>
          </a:stretch>
        </p:blipFill>
        <p:spPr>
          <a:xfrm>
            <a:off x="428888" y="838200"/>
            <a:ext cx="4713315" cy="4955197"/>
          </a:xfrm>
          <a:prstGeom prst="rect">
            <a:avLst/>
          </a:prstGeom>
        </p:spPr>
      </p:pic>
      <p:pic>
        <p:nvPicPr>
          <p:cNvPr id="3" name="Picture 4">
            <a:extLst>
              <a:ext uri="{FF2B5EF4-FFF2-40B4-BE49-F238E27FC236}">
                <a16:creationId xmlns:a16="http://schemas.microsoft.com/office/drawing/2014/main" xmlns="" id="{C4DFFA09-C124-694E-B5C4-17D98BF36371}"/>
              </a:ext>
            </a:extLst>
          </p:cNvPr>
          <p:cNvPicPr>
            <a:picLocks noChangeAspect="1"/>
          </p:cNvPicPr>
          <p:nvPr/>
        </p:nvPicPr>
        <p:blipFill>
          <a:blip r:embed="rId3"/>
          <a:stretch>
            <a:fillRect/>
          </a:stretch>
        </p:blipFill>
        <p:spPr>
          <a:xfrm>
            <a:off x="5791200" y="1219200"/>
            <a:ext cx="4722048" cy="4955197"/>
          </a:xfrm>
          <a:prstGeom prst="rect">
            <a:avLst/>
          </a:prstGeom>
        </p:spPr>
      </p:pic>
    </p:spTree>
    <p:extLst>
      <p:ext uri="{BB962C8B-B14F-4D97-AF65-F5344CB8AC3E}">
        <p14:creationId xmlns:p14="http://schemas.microsoft.com/office/powerpoint/2010/main" val="3937879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28866" cy="1320800"/>
          </a:xfrm>
        </p:spPr>
        <p:txBody>
          <a:bodyPr>
            <a:normAutofit/>
          </a:bodyPr>
          <a:lstStyle/>
          <a:p>
            <a:r>
              <a:rPr lang="en-IN" dirty="0" smtClean="0">
                <a:solidFill>
                  <a:schemeClr val="tx1">
                    <a:lumMod val="95000"/>
                    <a:lumOff val="5000"/>
                  </a:schemeClr>
                </a:solidFill>
                <a:effectLst>
                  <a:outerShdw blurRad="38100" dist="38100" dir="2700000" algn="tl">
                    <a:srgbClr val="000000">
                      <a:alpha val="43137"/>
                    </a:srgbClr>
                  </a:outerShdw>
                </a:effectLst>
              </a:rPr>
              <a:t>   ACTIVITY 2 : Mask distribution</a:t>
            </a:r>
            <a:br>
              <a:rPr lang="en-IN" dirty="0" smtClean="0">
                <a:solidFill>
                  <a:schemeClr val="tx1">
                    <a:lumMod val="95000"/>
                    <a:lumOff val="5000"/>
                  </a:schemeClr>
                </a:solidFill>
                <a:effectLst>
                  <a:outerShdw blurRad="38100" dist="38100" dir="2700000" algn="tl">
                    <a:srgbClr val="000000">
                      <a:alpha val="43137"/>
                    </a:srgbClr>
                  </a:outerShdw>
                </a:effectLst>
              </a:rPr>
            </a:br>
            <a:r>
              <a:rPr lang="en-IN" dirty="0">
                <a:solidFill>
                  <a:schemeClr val="tx1">
                    <a:lumMod val="95000"/>
                    <a:lumOff val="5000"/>
                  </a:schemeClr>
                </a:solidFill>
                <a:effectLst>
                  <a:outerShdw blurRad="38100" dist="38100" dir="2700000" algn="tl">
                    <a:srgbClr val="000000">
                      <a:alpha val="43137"/>
                    </a:srgbClr>
                  </a:outerShdw>
                </a:effectLst>
              </a:rPr>
              <a:t> </a:t>
            </a:r>
            <a:r>
              <a:rPr lang="en-IN" dirty="0" smtClean="0">
                <a:solidFill>
                  <a:schemeClr val="tx1">
                    <a:lumMod val="95000"/>
                    <a:lumOff val="5000"/>
                  </a:schemeClr>
                </a:solidFill>
                <a:effectLst>
                  <a:outerShdw blurRad="38100" dist="38100" dir="2700000" algn="tl">
                    <a:srgbClr val="000000">
                      <a:alpha val="43137"/>
                    </a:srgbClr>
                  </a:outerShdw>
                </a:effectLst>
              </a:rPr>
              <a:t>                               </a:t>
            </a:r>
            <a:r>
              <a:rPr lang="en-IN" sz="2800"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Number of masks distributed are 190</a:t>
            </a:r>
            <a:endParaRPr lang="en-IN" sz="2800" dirty="0">
              <a:solidFill>
                <a:schemeClr val="tx1">
                  <a:lumMod val="95000"/>
                  <a:lumOff val="5000"/>
                </a:schemeClr>
              </a:solidFill>
              <a:effectLst>
                <a:outerShdw blurRad="38100" dist="38100" dir="2700000" algn="tl">
                  <a:srgbClr val="000000">
                    <a:alpha val="43137"/>
                  </a:srgbClr>
                </a:outerShdw>
              </a:effectLst>
            </a:endParaRPr>
          </a:p>
        </p:txBody>
      </p:sp>
      <p:pic>
        <p:nvPicPr>
          <p:cNvPr id="3" name="Picture 6">
            <a:extLst>
              <a:ext uri="{FF2B5EF4-FFF2-40B4-BE49-F238E27FC236}">
                <a16:creationId xmlns:a16="http://schemas.microsoft.com/office/drawing/2014/main" xmlns="" id="{3165E096-A4BF-C242-ADD1-74CD2FE82FF1}"/>
              </a:ext>
            </a:extLst>
          </p:cNvPr>
          <p:cNvPicPr>
            <a:picLocks noChangeAspect="1"/>
          </p:cNvPicPr>
          <p:nvPr/>
        </p:nvPicPr>
        <p:blipFill>
          <a:blip r:embed="rId2"/>
          <a:stretch>
            <a:fillRect/>
          </a:stretch>
        </p:blipFill>
        <p:spPr>
          <a:xfrm>
            <a:off x="457200" y="1524000"/>
            <a:ext cx="4517296" cy="4044215"/>
          </a:xfrm>
          <a:prstGeom prst="rect">
            <a:avLst/>
          </a:prstGeom>
        </p:spPr>
      </p:pic>
      <p:pic>
        <p:nvPicPr>
          <p:cNvPr id="4" name="Picture 4">
            <a:extLst>
              <a:ext uri="{FF2B5EF4-FFF2-40B4-BE49-F238E27FC236}">
                <a16:creationId xmlns:a16="http://schemas.microsoft.com/office/drawing/2014/main" xmlns="" id="{6FA72C8D-68B9-A945-A981-C50439307E98}"/>
              </a:ext>
            </a:extLst>
          </p:cNvPr>
          <p:cNvPicPr>
            <a:picLocks noChangeAspect="1"/>
          </p:cNvPicPr>
          <p:nvPr/>
        </p:nvPicPr>
        <p:blipFill>
          <a:blip r:embed="rId3"/>
          <a:stretch>
            <a:fillRect/>
          </a:stretch>
        </p:blipFill>
        <p:spPr>
          <a:xfrm>
            <a:off x="5791200" y="2819400"/>
            <a:ext cx="4583905" cy="3646566"/>
          </a:xfrm>
          <a:prstGeom prst="rect">
            <a:avLst/>
          </a:prstGeom>
        </p:spPr>
      </p:pic>
    </p:spTree>
    <p:extLst>
      <p:ext uri="{BB962C8B-B14F-4D97-AF65-F5344CB8AC3E}">
        <p14:creationId xmlns:p14="http://schemas.microsoft.com/office/powerpoint/2010/main" val="3972678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125</TotalTime>
  <Words>288</Words>
  <Application>Microsoft Office PowerPoint</Application>
  <PresentationFormat>Custom</PresentationFormat>
  <Paragraphs>26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 UNIVERSITY COLLEGE FOR WOMEN, KOTI,HYDERABAD</vt:lpstr>
      <vt:lpstr>COVID - 19</vt:lpstr>
      <vt:lpstr>Corona disease </vt:lpstr>
      <vt:lpstr>Activities which are conducted by NSS cell during lockdown are as follows:-</vt:lpstr>
      <vt:lpstr>    ACTIVITY 1: Awareness among colonies                    Making posters and slogans and putting them up of neighbourhood houses has been a part of awareness. Our Volunteers Sneha and Laharika  educating neighbours and creating awareness.</vt:lpstr>
      <vt:lpstr>Volunteers Shashi and Ramani creating Awareness.</vt:lpstr>
      <vt:lpstr>We came up with Virtual Video Awareness idea by creating different videos and posters, sending it to our friends and posting them online. This has got a huge response.</vt:lpstr>
      <vt:lpstr>PowerPoint Presentation</vt:lpstr>
      <vt:lpstr>   ACTIVITY 2 : Mask distribution                                 Number of masks distributed are 190</vt:lpstr>
      <vt:lpstr>Masks distribution by second year Volunteers Srilekha and Ramani near Hayatnagar.</vt:lpstr>
      <vt:lpstr>   Activity 3: Groceries distribution         Our first year volunteers Bhavana, Samreen, Meghana distributing groceries in their respective areas. </vt:lpstr>
      <vt:lpstr>   Activity 4: Deepothsav (lightening dias) </vt:lpstr>
      <vt:lpstr>PowerPoint Presentation</vt:lpstr>
      <vt:lpstr> Breakfast and lunch distribution:                  This has been done by volunteers along with their families. Mostly covered areas are L.B. Nagar, Santhoshnagar and Balapur.</vt:lpstr>
      <vt:lpstr>  Activity 6: Money contribution to adopted          village during camp.     We have adopted Tunikibollaram, Zapthisingaipalli  and Chinna thimmapur village during the camp of 2019. We have collected money from willing volunteers and sent them for further use.</vt:lpstr>
      <vt:lpstr>   Activity 7: Installation of helpful app   during corona       Our Government has issued and approved few app like Arogya Sethu and iGot apps to be present in the mobile phones. These apps we let us know before hand if we are near to any affected person or if we are harmful to our families. It also gives precautions and measures to avoid COVID. We asked all our 300 volunteers to install and were successful in fulfilling it.</vt:lpstr>
      <vt:lpstr>  Activity 8: Virtual awareness to volunteers               </vt:lpstr>
      <vt:lpstr> Activity 9: Revolting Vizag Tragedy           We, with the help of BREAKTHROUGH SCIENCE SOCIETY have come up with social opposing method of vizag LG polymer gas leak incident. More than 200 volunteers have prepared posters and posted stories in their respective instagram, whats app and facebook accounts. </vt:lpstr>
      <vt:lpstr>PowerPoint Presentation</vt:lpstr>
      <vt:lpstr> ACTIVITY 10: Creative video making.          Many videos has been creatively done and organised by our volunteers. Shashi and srilkeha has taken lead of this activity. One of the video has been displayed.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OSMANIA UNIVERSITY COLLEGE FOR WOMENS,KOTI,HYDERABAD-484440</dc:title>
  <dc:creator>kakarlalaharika@gmail.com</dc:creator>
  <cp:lastModifiedBy>Admin</cp:lastModifiedBy>
  <cp:revision>16</cp:revision>
  <dcterms:created xsi:type="dcterms:W3CDTF">2020-05-19T10:26:47Z</dcterms:created>
  <dcterms:modified xsi:type="dcterms:W3CDTF">2020-05-19T20:00:50Z</dcterms:modified>
</cp:coreProperties>
</file>